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6"/>
  </p:notesMasterIdLst>
  <p:handoutMasterIdLst>
    <p:handoutMasterId r:id="rId87"/>
  </p:handoutMasterIdLst>
  <p:sldIdLst>
    <p:sldId id="808" r:id="rId3"/>
    <p:sldId id="802" r:id="rId4"/>
    <p:sldId id="807" r:id="rId5"/>
    <p:sldId id="804" r:id="rId6"/>
    <p:sldId id="777" r:id="rId7"/>
    <p:sldId id="792" r:id="rId8"/>
    <p:sldId id="766" r:id="rId9"/>
    <p:sldId id="773" r:id="rId10"/>
    <p:sldId id="809" r:id="rId11"/>
    <p:sldId id="776" r:id="rId12"/>
    <p:sldId id="782" r:id="rId13"/>
    <p:sldId id="786" r:id="rId14"/>
    <p:sldId id="787" r:id="rId15"/>
    <p:sldId id="801" r:id="rId16"/>
    <p:sldId id="781" r:id="rId17"/>
    <p:sldId id="901" r:id="rId18"/>
    <p:sldId id="902" r:id="rId19"/>
    <p:sldId id="491" r:id="rId20"/>
    <p:sldId id="493" r:id="rId21"/>
    <p:sldId id="810" r:id="rId22"/>
    <p:sldId id="811" r:id="rId23"/>
    <p:sldId id="812" r:id="rId24"/>
    <p:sldId id="822" r:id="rId25"/>
    <p:sldId id="813" r:id="rId26"/>
    <p:sldId id="817" r:id="rId27"/>
    <p:sldId id="815" r:id="rId28"/>
    <p:sldId id="816" r:id="rId29"/>
    <p:sldId id="818" r:id="rId30"/>
    <p:sldId id="819" r:id="rId31"/>
    <p:sldId id="820" r:id="rId32"/>
    <p:sldId id="821" r:id="rId33"/>
    <p:sldId id="823" r:id="rId34"/>
    <p:sldId id="824" r:id="rId35"/>
    <p:sldId id="825" r:id="rId36"/>
    <p:sldId id="900" r:id="rId37"/>
    <p:sldId id="879" r:id="rId38"/>
    <p:sldId id="880" r:id="rId39"/>
    <p:sldId id="832" r:id="rId40"/>
    <p:sldId id="881" r:id="rId41"/>
    <p:sldId id="834" r:id="rId42"/>
    <p:sldId id="835" r:id="rId43"/>
    <p:sldId id="882" r:id="rId44"/>
    <p:sldId id="836" r:id="rId45"/>
    <p:sldId id="839" r:id="rId46"/>
    <p:sldId id="840" r:id="rId47"/>
    <p:sldId id="841" r:id="rId48"/>
    <p:sldId id="883" r:id="rId49"/>
    <p:sldId id="842" r:id="rId50"/>
    <p:sldId id="884" r:id="rId51"/>
    <p:sldId id="843" r:id="rId52"/>
    <p:sldId id="844" r:id="rId53"/>
    <p:sldId id="885" r:id="rId54"/>
    <p:sldId id="845" r:id="rId55"/>
    <p:sldId id="846" r:id="rId56"/>
    <p:sldId id="847" r:id="rId57"/>
    <p:sldId id="848" r:id="rId58"/>
    <p:sldId id="855" r:id="rId59"/>
    <p:sldId id="851" r:id="rId60"/>
    <p:sldId id="896" r:id="rId61"/>
    <p:sldId id="849" r:id="rId62"/>
    <p:sldId id="852" r:id="rId63"/>
    <p:sldId id="853" r:id="rId64"/>
    <p:sldId id="886" r:id="rId65"/>
    <p:sldId id="887" r:id="rId66"/>
    <p:sldId id="888" r:id="rId67"/>
    <p:sldId id="898" r:id="rId68"/>
    <p:sldId id="889" r:id="rId69"/>
    <p:sldId id="890" r:id="rId70"/>
    <p:sldId id="891" r:id="rId71"/>
    <p:sldId id="893" r:id="rId72"/>
    <p:sldId id="899" r:id="rId73"/>
    <p:sldId id="894" r:id="rId74"/>
    <p:sldId id="868" r:id="rId75"/>
    <p:sldId id="903" r:id="rId76"/>
    <p:sldId id="904" r:id="rId77"/>
    <p:sldId id="905" r:id="rId78"/>
    <p:sldId id="871" r:id="rId79"/>
    <p:sldId id="872" r:id="rId80"/>
    <p:sldId id="873" r:id="rId81"/>
    <p:sldId id="862" r:id="rId82"/>
    <p:sldId id="878" r:id="rId83"/>
    <p:sldId id="874" r:id="rId84"/>
    <p:sldId id="876" r:id="rId8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8521"/>
    <a:srgbClr val="28525A"/>
    <a:srgbClr val="7BA3B0"/>
    <a:srgbClr val="4A7F8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8" autoAdjust="0"/>
  </p:normalViewPr>
  <p:slideViewPr>
    <p:cSldViewPr snapToGrid="0">
      <p:cViewPr varScale="1">
        <p:scale>
          <a:sx n="65" d="100"/>
          <a:sy n="65" d="100"/>
        </p:scale>
        <p:origin x="196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Rectangle 3"/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Rectangle 4"/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Rectangle 5"/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63ABA3-3C30-4003-AC21-0E4253C397D5}" type="slidenum">
              <a:t>‹Nº›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95390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s-ES"/>
          </a:p>
        </p:txBody>
      </p:sp>
      <p:sp>
        <p:nvSpPr>
          <p:cNvPr id="3" name="Rectangle 3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s-E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s-ES"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BAC4310C-09BC-4BDC-BFFC-605E79C910EB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69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Arial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Arial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Arial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Arial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Arial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F0A0D6A-FE6E-4C2C-A89C-3963E2690212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4620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788025D-D28B-4E97-91DD-4857022C8B37}" type="slidenum">
              <a:t>19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4F3870-1D5F-4FD3-8ACA-320B3B5977FF}" type="slidenum">
              <a:t>35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6917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4F3870-1D5F-4FD3-8ACA-320B3B5977FF}" type="slidenum">
              <a:t>73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4354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4F3870-1D5F-4FD3-8ACA-320B3B5977FF}" type="slidenum">
              <a:t>74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516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4F3870-1D5F-4FD3-8ACA-320B3B5977FF}" type="slidenum">
              <a:t>75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2304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4F3870-1D5F-4FD3-8ACA-320B3B5977FF}" type="slidenum">
              <a:t>76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914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B0C8DC8-E495-4A4B-9D64-B52154A934FC}" type="slidenum">
              <a:t>77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049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F467280-6C53-40DE-9E40-71CC9E367C0D}" type="slidenum">
              <a:t>78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308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E8B970-FD05-4446-9459-0F209A785480}" type="slidenum">
              <a:t>79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ED4D4A-2CE2-4A0D-B0B0-64A68D3E8195}" type="slidenum">
              <a:t>79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4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710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6E8466-106B-4B96-B034-C359D2343582}" type="slidenum">
              <a:t>82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19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902C2C-AA80-446B-B675-C7E8007A9155}" type="slidenum">
              <a:t>5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B79006-258E-4308-9432-676E201ABD8F}" type="slidenum">
              <a:t>83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659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D11861-3EEA-4D90-9D37-DBD47D847F6E}" type="slidenum">
              <a:t>6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B56B6B-E3C9-4405-9E10-00BF1645CA1A}" type="slidenum">
              <a:t>7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EE2843-A1DB-42CC-88F7-D75C1E6C43F9}" type="slidenum">
              <a:t>8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D919E8-55C3-4B5F-A679-9FDFE4A80B4B}" type="slidenum">
              <a:t>10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F08FFE-4CC2-4AC8-9011-60BC6D3F208C}" type="slidenum">
              <a:t>11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724CE6-B95E-47B4-AEBC-2BEDBA0B6200}" type="slidenum">
              <a:t>15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C46D514-AE36-4E17-8492-A69B99B01CCA}" type="slidenum">
              <a:t>18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ES" sz="1200" b="0" i="0" u="none" strike="noStrike" kern="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0E3916-5438-4ADD-B7EA-8F24CF73036A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072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ES" sz="1200" b="0" i="0" u="none" strike="noStrike" kern="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 marL="742950" indent="-285750" hangingPunct="0">
              <a:lnSpc>
                <a:spcPct val="100000"/>
              </a:lnSpc>
              <a:spcBef>
                <a:spcPts val="700"/>
              </a:spcBef>
              <a:buChar char="–"/>
              <a:defRPr sz="2800" kern="0">
                <a:latin typeface="Times New Roman"/>
              </a:defRPr>
            </a:lvl2pPr>
            <a:lvl3pPr hangingPunct="0">
              <a:lnSpc>
                <a:spcPct val="100000"/>
              </a:lnSpc>
              <a:spcBef>
                <a:spcPts val="600"/>
              </a:spcBef>
              <a:defRPr sz="2400" kern="0">
                <a:latin typeface="Times New Roman"/>
              </a:defRPr>
            </a:lvl3pPr>
            <a:lvl4pPr hangingPunct="0">
              <a:lnSpc>
                <a:spcPct val="100000"/>
              </a:lnSpc>
              <a:buChar char="–"/>
              <a:defRPr sz="2000" kern="0">
                <a:latin typeface="Times New Roman"/>
              </a:defRPr>
            </a:lvl4pPr>
            <a:lvl5pPr hangingPunct="0">
              <a:lnSpc>
                <a:spcPct val="100000"/>
              </a:lnSpc>
              <a:buChar char="»"/>
              <a:defRPr sz="2000" kern="0">
                <a:latin typeface="Times New Roman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D6F9AF-56D3-41CE-9CB1-D86A96FC8C1A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69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135563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1" compatLnSpc="1">
            <a:noAutofit/>
          </a:bodyPr>
          <a:lstStyle>
            <a:lvl1pPr marL="0"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ES" sz="1200" b="0" i="0" u="none" strike="noStrike" kern="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135563"/>
          </a:xfrm>
        </p:spPr>
        <p:txBody>
          <a:bodyPr vert="eaVert"/>
          <a:lstStyle>
            <a:lvl1pPr>
              <a:defRPr/>
            </a:lvl1pPr>
            <a:lvl2pPr marL="742950" indent="-285750" hangingPunct="0">
              <a:lnSpc>
                <a:spcPct val="100000"/>
              </a:lnSpc>
              <a:spcBef>
                <a:spcPts val="700"/>
              </a:spcBef>
              <a:buChar char="–"/>
              <a:defRPr sz="2800" kern="0">
                <a:latin typeface="Times New Roman"/>
              </a:defRPr>
            </a:lvl2pPr>
            <a:lvl3pPr hangingPunct="0">
              <a:lnSpc>
                <a:spcPct val="100000"/>
              </a:lnSpc>
              <a:spcBef>
                <a:spcPts val="600"/>
              </a:spcBef>
              <a:defRPr sz="2400" kern="0">
                <a:latin typeface="Times New Roman"/>
              </a:defRPr>
            </a:lvl3pPr>
            <a:lvl4pPr hangingPunct="0">
              <a:lnSpc>
                <a:spcPct val="100000"/>
              </a:lnSpc>
              <a:buChar char="–"/>
              <a:defRPr sz="2000" kern="0">
                <a:latin typeface="Times New Roman"/>
              </a:defRPr>
            </a:lvl4pPr>
            <a:lvl5pPr hangingPunct="0">
              <a:lnSpc>
                <a:spcPct val="100000"/>
              </a:lnSpc>
              <a:buChar char="»"/>
              <a:defRPr sz="2000" kern="0">
                <a:latin typeface="Times New Roman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D1832B-A0DC-4D8B-82D2-6EAB4C7265BF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278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ES" sz="1200" b="0" i="0" u="none" strike="noStrike" kern="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SmartArt"/>
          <p:cNvSpPr txBox="1">
            <a:spLocks noGrp="1"/>
          </p:cNvSpPr>
          <p:nvPr>
            <p:ph type="dgm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4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B39EA7-1EBD-4C73-9F8A-27389550BF2B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21394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2386744"/>
            <a:ext cx="67437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1160EA64-D806-43AC-9DF2-F8C432F32B4C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 defTabSz="342900"/>
              <a:t>1/30/2022</a:t>
            </a:fld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91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F070A7B3-6521-4DCA-87E5-044747A908C1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 defTabSz="342900"/>
              <a:t>1/30/2022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3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2386744"/>
            <a:ext cx="67437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1160EA64-D806-43AC-9DF2-F8C432F32B4C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 defTabSz="342900"/>
              <a:t>1/30/2022</a:t>
            </a:fld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996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2638044"/>
            <a:ext cx="3203828" cy="310198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02685" cy="310198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B134690-1557-4C89-A502-4959FE7FAD70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 defTabSz="342900"/>
              <a:t>1/30/2022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62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2313434"/>
            <a:ext cx="320268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3143250"/>
            <a:ext cx="3202686" cy="25967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190113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0268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F7D4976-E339-4826-83B7-FBD03F55ECF8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 defTabSz="342900"/>
              <a:t>1/30/2022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5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E1037C31-9E7A-4F99-8774-A0E530DE1A42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 defTabSz="342900"/>
              <a:t>1/30/2022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8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278504F-A551-4DE0-9316-4DCD1D8CC752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 defTabSz="342900"/>
              <a:t>1/30/2022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2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ES" sz="1200" b="0" i="0" u="none" strike="noStrike" kern="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 marL="742950" indent="-285750" hangingPunct="0">
              <a:lnSpc>
                <a:spcPct val="100000"/>
              </a:lnSpc>
              <a:spcBef>
                <a:spcPts val="700"/>
              </a:spcBef>
              <a:buChar char="–"/>
              <a:defRPr sz="2800" kern="0">
                <a:latin typeface="Times New Roman"/>
              </a:defRPr>
            </a:lvl2pPr>
            <a:lvl3pPr hangingPunct="0">
              <a:lnSpc>
                <a:spcPct val="100000"/>
              </a:lnSpc>
              <a:spcBef>
                <a:spcPts val="600"/>
              </a:spcBef>
              <a:defRPr sz="2400" kern="0">
                <a:latin typeface="Times New Roman"/>
              </a:defRPr>
            </a:lvl3pPr>
            <a:lvl4pPr hangingPunct="0">
              <a:lnSpc>
                <a:spcPct val="100000"/>
              </a:lnSpc>
              <a:buChar char="–"/>
              <a:defRPr sz="2000" kern="0">
                <a:latin typeface="Times New Roman"/>
              </a:defRPr>
            </a:lvl4pPr>
            <a:lvl5pPr hangingPunct="0">
              <a:lnSpc>
                <a:spcPct val="100000"/>
              </a:lnSpc>
              <a:buChar char="»"/>
              <a:defRPr sz="2000" kern="0">
                <a:latin typeface="Times New Roman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C771C0-6CAB-44BA-AFDC-FA3ED1B2C342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97081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2243829"/>
            <a:ext cx="3364992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1BE4249-C0D0-4B06-8692-E8BB871AF643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 defTabSz="342900"/>
              <a:t>1/30/2022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6236208"/>
            <a:ext cx="3843598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defTabSz="342900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949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2243828"/>
            <a:ext cx="337124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defTabSz="342900"/>
            <a:fld id="{042B0DB6-F5C7-45FB-8CF3-31B45F9C2DAC}" type="datetimeFigureOut">
              <a:rPr lang="en-US" smtClean="0"/>
              <a:pPr defTabSz="342900"/>
              <a:t>1/30/2022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6236208"/>
            <a:ext cx="3843598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defTabSz="342900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51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E9F9C37B-1D36-470B-8223-D6C91242EC14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 defTabSz="342900"/>
              <a:t>1/30/2022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900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973956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937260"/>
            <a:ext cx="4648867" cy="498348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67C6F52A-A82B-47A2-A83A-8C4C91F2D59F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 defTabSz="342900"/>
              <a:t>1/30/2022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69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ES" sz="4000" b="1" i="0" u="none" strike="noStrike" kern="0" cap="all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A178DC-E433-4530-A7CC-7923AFF50C7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81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ES" sz="1200" b="0" i="0" u="none" strike="noStrike" kern="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 txBox="1">
            <a:spLocks noGrp="1"/>
          </p:cNvSpPr>
          <p:nvPr>
            <p:ph idx="1"/>
          </p:nvPr>
        </p:nvSpPr>
        <p:spPr>
          <a:xfrm>
            <a:off x="761996" y="1295403"/>
            <a:ext cx="3810003" cy="4114800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 marL="742950" indent="-285750" hangingPunct="0">
              <a:lnSpc>
                <a:spcPct val="100000"/>
              </a:lnSpc>
              <a:spcBef>
                <a:spcPts val="600"/>
              </a:spcBef>
              <a:buChar char="–"/>
              <a:defRPr kern="0">
                <a:latin typeface="Times New Roman"/>
              </a:defRPr>
            </a:lvl2pPr>
            <a:lvl3pPr hangingPunct="0">
              <a:lnSpc>
                <a:spcPct val="100000"/>
              </a:lnSpc>
              <a:defRPr kern="0">
                <a:latin typeface="Times New Roman"/>
              </a:defRPr>
            </a:lvl3pPr>
            <a:lvl4pPr hangingPunct="0">
              <a:lnSpc>
                <a:spcPct val="100000"/>
              </a:lnSpc>
              <a:spcBef>
                <a:spcPts val="400"/>
              </a:spcBef>
              <a:buChar char="–"/>
              <a:defRPr kern="0">
                <a:latin typeface="Times New Roman"/>
              </a:defRPr>
            </a:lvl4pPr>
            <a:lvl5pPr hangingPunct="0">
              <a:lnSpc>
                <a:spcPct val="100000"/>
              </a:lnSpc>
              <a:spcBef>
                <a:spcPts val="400"/>
              </a:spcBef>
              <a:buChar char="»"/>
              <a:defRPr kern="0">
                <a:latin typeface="Times New Roman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 txBox="1">
            <a:spLocks noGrp="1"/>
          </p:cNvSpPr>
          <p:nvPr>
            <p:ph idx="2"/>
          </p:nvPr>
        </p:nvSpPr>
        <p:spPr>
          <a:xfrm>
            <a:off x="4724403" y="1295403"/>
            <a:ext cx="3810003" cy="4114800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 marL="742950" indent="-285750" hangingPunct="0">
              <a:lnSpc>
                <a:spcPct val="100000"/>
              </a:lnSpc>
              <a:spcBef>
                <a:spcPts val="600"/>
              </a:spcBef>
              <a:buChar char="–"/>
              <a:defRPr kern="0">
                <a:latin typeface="Times New Roman"/>
              </a:defRPr>
            </a:lvl2pPr>
            <a:lvl3pPr hangingPunct="0">
              <a:lnSpc>
                <a:spcPct val="100000"/>
              </a:lnSpc>
              <a:defRPr kern="0">
                <a:latin typeface="Times New Roman"/>
              </a:defRPr>
            </a:lvl3pPr>
            <a:lvl4pPr hangingPunct="0">
              <a:lnSpc>
                <a:spcPct val="100000"/>
              </a:lnSpc>
              <a:spcBef>
                <a:spcPts val="400"/>
              </a:spcBef>
              <a:buChar char="–"/>
              <a:defRPr kern="0">
                <a:latin typeface="Times New Roman"/>
              </a:defRPr>
            </a:lvl4pPr>
            <a:lvl5pPr hangingPunct="0">
              <a:lnSpc>
                <a:spcPct val="100000"/>
              </a:lnSpc>
              <a:spcBef>
                <a:spcPts val="400"/>
              </a:spcBef>
              <a:buChar char="»"/>
              <a:defRPr kern="0">
                <a:latin typeface="Times New Roman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48CA85-5984-4B9F-96C1-9585F30525A6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0721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ES" sz="1200" b="0" i="0" u="none" strike="noStrike" kern="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 marL="742950" indent="-285750" hangingPunct="0">
              <a:lnSpc>
                <a:spcPct val="100000"/>
              </a:lnSpc>
              <a:buChar char="–"/>
              <a:defRPr sz="2000" kern="0">
                <a:latin typeface="Times New Roman"/>
              </a:defRPr>
            </a:lvl2pPr>
            <a:lvl3pPr hangingPunct="0">
              <a:lnSpc>
                <a:spcPct val="100000"/>
              </a:lnSpc>
              <a:spcBef>
                <a:spcPts val="400"/>
              </a:spcBef>
              <a:defRPr sz="1800" kern="0">
                <a:latin typeface="Times New Roman"/>
              </a:defRPr>
            </a:lvl3pPr>
            <a:lvl4pPr hangingPunct="0">
              <a:lnSpc>
                <a:spcPct val="100000"/>
              </a:lnSpc>
              <a:spcBef>
                <a:spcPts val="400"/>
              </a:spcBef>
              <a:buChar char="–"/>
              <a:defRPr sz="1600" kern="0">
                <a:latin typeface="Times New Roman"/>
              </a:defRPr>
            </a:lvl4pPr>
            <a:lvl5pPr hangingPunct="0">
              <a:lnSpc>
                <a:spcPct val="100000"/>
              </a:lnSpc>
              <a:spcBef>
                <a:spcPts val="400"/>
              </a:spcBef>
              <a:buChar char="»"/>
              <a:defRPr sz="1600" kern="0">
                <a:latin typeface="Times New Roman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 marL="742950" indent="-285750" hangingPunct="0">
              <a:lnSpc>
                <a:spcPct val="100000"/>
              </a:lnSpc>
              <a:buChar char="–"/>
              <a:defRPr sz="2000" kern="0">
                <a:latin typeface="Times New Roman"/>
              </a:defRPr>
            </a:lvl2pPr>
            <a:lvl3pPr hangingPunct="0">
              <a:lnSpc>
                <a:spcPct val="100000"/>
              </a:lnSpc>
              <a:spcBef>
                <a:spcPts val="400"/>
              </a:spcBef>
              <a:defRPr sz="1800" kern="0">
                <a:latin typeface="Times New Roman"/>
              </a:defRPr>
            </a:lvl3pPr>
            <a:lvl4pPr hangingPunct="0">
              <a:lnSpc>
                <a:spcPct val="100000"/>
              </a:lnSpc>
              <a:spcBef>
                <a:spcPts val="400"/>
              </a:spcBef>
              <a:buChar char="–"/>
              <a:defRPr sz="1600" kern="0">
                <a:latin typeface="Times New Roman"/>
              </a:defRPr>
            </a:lvl4pPr>
            <a:lvl5pPr hangingPunct="0">
              <a:lnSpc>
                <a:spcPct val="100000"/>
              </a:lnSpc>
              <a:spcBef>
                <a:spcPts val="400"/>
              </a:spcBef>
              <a:buChar char="»"/>
              <a:defRPr sz="1600" kern="0">
                <a:latin typeface="Times New Roman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8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9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D0EAAB-6700-47CF-9EBF-A59D120ED1F4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83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ES" sz="1200" b="0" i="0" u="none" strike="noStrike" kern="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4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174E0F-CE62-4608-8ABE-901BC8703D4A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783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3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4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D6F5AB-0A0E-4DDD-89E3-50AC0220862A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08696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ES" sz="2000" b="1" i="0" u="none" strike="noStrike" kern="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 marL="742950" indent="-285750" hangingPunct="0">
              <a:lnSpc>
                <a:spcPct val="100000"/>
              </a:lnSpc>
              <a:spcBef>
                <a:spcPts val="700"/>
              </a:spcBef>
              <a:buChar char="–"/>
              <a:defRPr sz="2800" kern="0">
                <a:latin typeface="Times New Roman"/>
              </a:defRPr>
            </a:lvl2pPr>
            <a:lvl3pPr hangingPunct="0">
              <a:lnSpc>
                <a:spcPct val="100000"/>
              </a:lnSpc>
              <a:spcBef>
                <a:spcPts val="600"/>
              </a:spcBef>
              <a:defRPr sz="2400" kern="0">
                <a:latin typeface="Times New Roman"/>
              </a:defRPr>
            </a:lvl3pPr>
            <a:lvl4pPr hangingPunct="0">
              <a:lnSpc>
                <a:spcPct val="100000"/>
              </a:lnSpc>
              <a:buChar char="–"/>
              <a:defRPr sz="2000" kern="0">
                <a:latin typeface="Times New Roman"/>
              </a:defRPr>
            </a:lvl4pPr>
            <a:lvl5pPr hangingPunct="0">
              <a:lnSpc>
                <a:spcPct val="100000"/>
              </a:lnSpc>
              <a:buChar char="»"/>
              <a:defRPr sz="2000" kern="0">
                <a:latin typeface="Times New Roman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77DC51-809C-4AB6-A2CA-F0D146BD749A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00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ES" sz="2000" b="1" i="0" u="none" strike="noStrike" kern="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/>
          </a:p>
        </p:txBody>
      </p:sp>
      <p:sp>
        <p:nvSpPr>
          <p:cNvPr id="4" name="3 Marcador de texto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Rectangl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9BCCFC-2F3E-495A-9FA1-1F7CD07EB6DE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22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3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body" idx="1"/>
          </p:nvPr>
        </p:nvSpPr>
        <p:spPr>
          <a:xfrm>
            <a:off x="761996" y="1295403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dt" sz="half" idx="2"/>
          </p:nvPr>
        </p:nvSpPr>
        <p:spPr>
          <a:xfrm>
            <a:off x="685800" y="6248396"/>
            <a:ext cx="1904996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endParaRPr lang="es-ES"/>
          </a:p>
        </p:txBody>
      </p:sp>
      <p:sp>
        <p:nvSpPr>
          <p:cNvPr id="4" name="Rectangle 4"/>
          <p:cNvSpPr txBox="1">
            <a:spLocks noGrp="1"/>
          </p:cNvSpPr>
          <p:nvPr>
            <p:ph type="ftr" sz="quarter" idx="3"/>
          </p:nvPr>
        </p:nvSpPr>
        <p:spPr>
          <a:xfrm>
            <a:off x="3124203" y="6248396"/>
            <a:ext cx="289560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Rectangle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</a:defRPr>
            </a:lvl1pPr>
          </a:lstStyle>
          <a:p>
            <a:pPr lvl="0"/>
            <a:fld id="{7C7556C7-D922-4C8F-AA09-FF0E255CED46}" type="slidenum">
              <a:t>‹Nº›</a:t>
            </a:fld>
            <a:endParaRPr lang="es-ES"/>
          </a:p>
        </p:txBody>
      </p:sp>
      <p:graphicFrame>
        <p:nvGraphicFramePr>
          <p:cNvPr id="6" name="Object 6"/>
          <p:cNvGraphicFramePr/>
          <p:nvPr/>
        </p:nvGraphicFramePr>
        <p:xfrm>
          <a:off x="609603" y="0"/>
          <a:ext cx="8172450" cy="109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Document" r:id="rId15" imgW="8177784" imgH="1103376" progId="">
                  <p:embed/>
                </p:oleObj>
              </mc:Choice>
              <mc:Fallback>
                <p:oleObj name="Document" r:id="rId15" imgW="8177784" imgH="110337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09603" y="0"/>
                        <a:ext cx="8172450" cy="1095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7" descr="Escudo UCO"/>
          <p:cNvPicPr>
            <a:picLocks noChangeAspect="1"/>
          </p:cNvPicPr>
          <p:nvPr/>
        </p:nvPicPr>
        <p:blipFill>
          <a:blip r:embed="rId17"/>
          <a:srcRect l="902" t="687" r="60417" b="64349"/>
          <a:stretch>
            <a:fillRect/>
          </a:stretch>
        </p:blipFill>
        <p:spPr>
          <a:xfrm>
            <a:off x="755651" y="0"/>
            <a:ext cx="1800225" cy="908054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 "/>
        <a:tabLst/>
        <a:defRPr lang="es-ES" sz="3200" b="0" i="0" u="none" strike="noStrike" kern="0" cap="none" spc="0" baseline="0">
          <a:solidFill>
            <a:srgbClr val="000000"/>
          </a:solidFill>
          <a:uFillTx/>
          <a:latin typeface="Times New Roman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3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964692"/>
            <a:ext cx="5797296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2638045"/>
            <a:ext cx="5797296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342900"/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 defTabSz="342900"/>
              <a:t>1/30/2022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6236208"/>
            <a:ext cx="442589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6217920"/>
            <a:ext cx="27432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pPr defTabSz="342900"/>
            <a:fld id="{8A7A6979-0714-4377-B894-6BE4C2D6E202}" type="slidenum">
              <a:rPr lang="en-US" smtClean="0"/>
              <a:pPr defTabSz="3429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8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ucacion.gob.es/notasdecorte/compBdDo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aseducacion.gob.es/portada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becas@uco.es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rmacion@uco.e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co.es/pie/" TargetMode="External"/><Relationship Id="rId5" Type="http://schemas.openxmlformats.org/officeDocument/2006/relationships/hyperlink" Target="https://www.facebook.com/vestudiantesUCO" TargetMode="External"/><Relationship Id="rId4" Type="http://schemas.openxmlformats.org/officeDocument/2006/relationships/hyperlink" Target="https://twitter.com/vestudiantesuco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Picture 2" descr="https://image.jimcdn.com/app/cms/image/transf/dimension=4000x3000:format=png/path/s647507a7253ec903/image/i429ce804e761b518/version/1516992653/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4" y="221201"/>
            <a:ext cx="8293832" cy="510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176964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2555876" y="1773241"/>
            <a:ext cx="4319589" cy="5222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 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</a:rPr>
              <a:t>Prueba de Admisión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611309" y="2490789"/>
            <a:ext cx="6084883" cy="460372"/>
          </a:xfrm>
          <a:prstGeom prst="rect">
            <a:avLst/>
          </a:prstGeom>
          <a:noFill/>
          <a:ln w="38103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uFillTx/>
                <a:latin typeface="Times New Roman" pitchFamily="18"/>
              </a:rPr>
              <a:t> </a:t>
            </a:r>
            <a:r>
              <a:rPr lang="es-ES" sz="2000" b="1" i="0" u="none" strike="noStrike" kern="1200" cap="none" spc="0" baseline="0" dirty="0">
                <a:uFillTx/>
                <a:latin typeface="Times New Roman" pitchFamily="18"/>
              </a:rPr>
              <a:t>¿Cómo se calcula  la nota de la prueba de admisión?</a:t>
            </a:r>
          </a:p>
        </p:txBody>
      </p:sp>
      <p:sp>
        <p:nvSpPr>
          <p:cNvPr id="6" name="Text Box 4"/>
          <p:cNvSpPr txBox="1"/>
          <p:nvPr/>
        </p:nvSpPr>
        <p:spPr>
          <a:xfrm>
            <a:off x="468309" y="3027358"/>
            <a:ext cx="8135938" cy="1200150"/>
          </a:xfrm>
          <a:prstGeom prst="rect">
            <a:avLst/>
          </a:prstGeom>
          <a:noFill/>
          <a:ln w="38103" cap="flat">
            <a:noFill/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uFillTx/>
                <a:latin typeface="Times New Roman" pitchFamily="18"/>
              </a:rPr>
              <a:t>*</a:t>
            </a:r>
            <a:r>
              <a:rPr lang="es-ES" sz="1800" b="1" i="0" u="none" strike="noStrike" kern="1200" cap="none" spc="0" baseline="0" dirty="0">
                <a:uFillTx/>
                <a:latin typeface="Times New Roman" pitchFamily="18"/>
              </a:rPr>
              <a:t> </a:t>
            </a:r>
            <a:r>
              <a:rPr lang="es-ES" dirty="0">
                <a:latin typeface="Times New Roman" pitchFamily="18"/>
              </a:rPr>
              <a:t>A las </a:t>
            </a:r>
            <a:r>
              <a:rPr lang="es-ES" sz="1800" i="0" u="none" strike="noStrike" kern="1200" cap="none" spc="0" baseline="0" dirty="0">
                <a:uFillTx/>
                <a:latin typeface="Times New Roman" pitchFamily="18"/>
              </a:rPr>
              <a:t>materias correspondientes a la prueba de admisión y determinadas materias de la prueba de acceso (con calificación igual o superior a </a:t>
            </a:r>
            <a:r>
              <a:rPr lang="es-ES" sz="1800" i="0" u="sng" strike="noStrike" kern="1200" cap="none" spc="0" baseline="0" dirty="0">
                <a:uFillTx/>
                <a:latin typeface="Times New Roman" pitchFamily="18"/>
              </a:rPr>
              <a:t>5 puntos</a:t>
            </a:r>
            <a:r>
              <a:rPr lang="es-ES" sz="1800" i="0" u="none" strike="noStrike" kern="1200" cap="none" spc="0" baseline="0" dirty="0">
                <a:uFillTx/>
                <a:latin typeface="Times New Roman" pitchFamily="18"/>
              </a:rPr>
              <a:t>) se le aplicará un parámetro de ponderación de entre 0 y 0,2 puntos, según la afinidad con los grados universitarios ofertados.</a:t>
            </a:r>
          </a:p>
        </p:txBody>
      </p:sp>
      <p:sp>
        <p:nvSpPr>
          <p:cNvPr id="7" name="Text Box 4"/>
          <p:cNvSpPr txBox="1"/>
          <p:nvPr/>
        </p:nvSpPr>
        <p:spPr>
          <a:xfrm>
            <a:off x="468309" y="4303715"/>
            <a:ext cx="8135938" cy="1015998"/>
          </a:xfrm>
          <a:prstGeom prst="rect">
            <a:avLst/>
          </a:prstGeom>
          <a:noFill/>
          <a:ln w="38103" cap="flat">
            <a:noFill/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uFillTx/>
                <a:latin typeface="Times New Roman" pitchFamily="18"/>
              </a:rPr>
              <a:t> </a:t>
            </a:r>
            <a:r>
              <a:rPr lang="es-ES" sz="2400" i="0" u="none" strike="noStrike" kern="1200" cap="none" spc="0" baseline="0" dirty="0">
                <a:uFillTx/>
                <a:latin typeface="Times New Roman" pitchFamily="18"/>
              </a:rPr>
              <a:t>* </a:t>
            </a:r>
            <a:r>
              <a:rPr lang="es-ES" sz="1800" i="0" u="none" strike="noStrike" kern="1200" cap="none" spc="0" baseline="0" dirty="0">
                <a:uFillTx/>
                <a:latin typeface="Times New Roman" pitchFamily="18"/>
              </a:rPr>
              <a:t>Se tomarán las calificaciones de un </a:t>
            </a:r>
            <a:r>
              <a:rPr lang="es-ES" sz="1800" i="0" u="sng" strike="noStrike" kern="1200" cap="none" spc="0" baseline="0" dirty="0">
                <a:uFillTx/>
                <a:latin typeface="Times New Roman" pitchFamily="18"/>
              </a:rPr>
              <a:t>máximo de dos materias </a:t>
            </a:r>
            <a:r>
              <a:rPr lang="es-ES" sz="1800" i="0" u="none" strike="noStrike" kern="1200" cap="none" spc="0" baseline="0" dirty="0">
                <a:uFillTx/>
                <a:latin typeface="Times New Roman" pitchFamily="18"/>
              </a:rPr>
              <a:t>con calificación igual o superior a </a:t>
            </a:r>
            <a:r>
              <a:rPr lang="es-ES" sz="1800" i="0" u="sng" strike="noStrike" kern="1200" cap="none" spc="0" baseline="0" dirty="0">
                <a:uFillTx/>
                <a:latin typeface="Times New Roman" pitchFamily="18"/>
              </a:rPr>
              <a:t>5 puntos</a:t>
            </a:r>
            <a:r>
              <a:rPr lang="es-ES" sz="1800" i="0" u="none" strike="noStrike" kern="1200" cap="none" spc="0" baseline="0" dirty="0">
                <a:uFillTx/>
                <a:latin typeface="Times New Roman" pitchFamily="18"/>
              </a:rPr>
              <a:t>  que, multiplicadas por los respectivos parámetros, otorguen la mejor nota de admisión.</a:t>
            </a:r>
          </a:p>
        </p:txBody>
      </p:sp>
      <p:sp>
        <p:nvSpPr>
          <p:cNvPr id="8" name="CuadroTexto 5"/>
          <p:cNvSpPr txBox="1"/>
          <p:nvPr/>
        </p:nvSpPr>
        <p:spPr>
          <a:xfrm>
            <a:off x="468309" y="5394329"/>
            <a:ext cx="8135938" cy="1477328"/>
          </a:xfrm>
          <a:prstGeom prst="rect">
            <a:avLst/>
          </a:prstGeom>
          <a:noFill/>
          <a:ln w="44448" cap="flat">
            <a:noFill/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latin typeface="Times New Roman"/>
              </a:rPr>
              <a:t>* </a:t>
            </a:r>
            <a:r>
              <a:rPr lang="es-ES" sz="1800" i="0" u="none" strike="noStrike" kern="1200" cap="none" spc="0" baseline="0" dirty="0">
                <a:uFillTx/>
                <a:latin typeface="Times New Roman"/>
              </a:rPr>
              <a:t>Las calificaciones obtenidas en las pruebas para mejorar la nota de admisión tendrán validez durante los dos cursos académicos siguientes a la superación de las mismas</a:t>
            </a:r>
            <a:r>
              <a:rPr lang="es-ES" dirty="0">
                <a:latin typeface="Times New Roman"/>
              </a:rPr>
              <a:t> (especificidad de la C. A. de Andalucía</a:t>
            </a:r>
            <a:r>
              <a:rPr lang="es-ES" b="1" dirty="0">
                <a:latin typeface="Times New Roman"/>
              </a:rPr>
              <a:t>:</a:t>
            </a:r>
            <a:r>
              <a:rPr lang="es-ES" sz="1800" b="1" i="0" u="none" strike="noStrike" kern="1200" cap="none" spc="0" baseline="0" dirty="0">
                <a:uFillTx/>
                <a:latin typeface="Times New Roman"/>
              </a:rPr>
              <a:t> </a:t>
            </a:r>
            <a:r>
              <a:rPr lang="es-ES" b="1" i="0" dirty="0">
                <a:solidFill>
                  <a:srgbClr val="212529"/>
                </a:solidFill>
                <a:effectLst/>
                <a:latin typeface="-apple-system"/>
              </a:rPr>
              <a:t>tienen validez en el curso que se superaron y los dos siguientes cursos -se podrán usar en los procesos de admisión de tres cursos-).</a:t>
            </a:r>
            <a:endParaRPr lang="es-ES" sz="1800" b="1" i="0" u="none" strike="noStrike" kern="1200" cap="none" spc="0" baseline="0" dirty="0">
              <a:uFillTx/>
              <a:latin typeface="Times New Roman"/>
            </a:endParaRPr>
          </a:p>
        </p:txBody>
      </p:sp>
      <p:sp>
        <p:nvSpPr>
          <p:cNvPr id="9" name="Rectangle 2"/>
          <p:cNvSpPr/>
          <p:nvPr/>
        </p:nvSpPr>
        <p:spPr>
          <a:xfrm>
            <a:off x="1295403" y="1052510"/>
            <a:ext cx="6400800" cy="457200"/>
          </a:xfrm>
          <a:prstGeom prst="rect">
            <a:avLst/>
          </a:prstGeom>
          <a:solidFill>
            <a:srgbClr val="28525A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Antique Olive Compact" pitchFamily="34"/>
              </a:rPr>
              <a:t>PEvAU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Antique Olive Compact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176964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36EF02-0421-4EF5-B7F4-CDA1DF1BE33E}" type="slidenum">
              <a:t>11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547814" y="1970080"/>
            <a:ext cx="6066324" cy="9079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 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</a:rPr>
              <a:t>¿Cómo se calcula la calificación final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 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</a:rPr>
              <a:t>para el acceso a estudios universitarios?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53961" y="3464378"/>
            <a:ext cx="8367271" cy="461665"/>
          </a:xfrm>
          <a:prstGeom prst="rect">
            <a:avLst/>
          </a:prstGeom>
          <a:noFill/>
          <a:ln w="38103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</a:rPr>
              <a:t>[60</a:t>
            </a:r>
            <a:r>
              <a:rPr lang="es-ES" sz="2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</a:rPr>
              <a:t>% NMB + 40 % NM </a:t>
            </a:r>
            <a:r>
              <a:rPr lang="es-ES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</a:rPr>
              <a:t>PA]+ [(</a:t>
            </a:r>
            <a:r>
              <a:rPr lang="es-ES" sz="2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</a:rPr>
              <a:t>M1*CP) + (M2 *CP</a:t>
            </a:r>
            <a:r>
              <a:rPr lang="es-ES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</a:rPr>
              <a:t>)] </a:t>
            </a:r>
            <a:r>
              <a:rPr lang="es-ES" sz="2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</a:rPr>
              <a:t>= 5 a 14</a:t>
            </a:r>
          </a:p>
        </p:txBody>
      </p:sp>
      <p:sp>
        <p:nvSpPr>
          <p:cNvPr id="6" name="Rectangle 2"/>
          <p:cNvSpPr/>
          <p:nvPr/>
        </p:nvSpPr>
        <p:spPr>
          <a:xfrm>
            <a:off x="1295403" y="1052510"/>
            <a:ext cx="6400800" cy="457200"/>
          </a:xfrm>
          <a:prstGeom prst="rect">
            <a:avLst/>
          </a:prstGeom>
          <a:solidFill>
            <a:srgbClr val="28525A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Antique Olive Compact" pitchFamily="34"/>
              </a:rPr>
              <a:t>PEvAU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Antique Olive Compact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09"/>
            <a:ext cx="9144000" cy="6840291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 rot="11831858">
            <a:off x="1751886" y="4888524"/>
            <a:ext cx="1729946" cy="407769"/>
          </a:xfrm>
          <a:prstGeom prst="rightArrow">
            <a:avLst/>
          </a:prstGeom>
          <a:solidFill>
            <a:srgbClr val="D28521"/>
          </a:solidFill>
          <a:ln>
            <a:solidFill>
              <a:srgbClr val="D28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derecha 7"/>
          <p:cNvSpPr/>
          <p:nvPr/>
        </p:nvSpPr>
        <p:spPr>
          <a:xfrm>
            <a:off x="149469" y="6471138"/>
            <a:ext cx="589085" cy="96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01EF74-A590-47CD-8FB5-2FB1196A0BFF}" type="slidenum">
              <a:t>13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2339977" y="1125534"/>
            <a:ext cx="5184776" cy="358773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1" i="0" u="none" strike="noStrike" kern="0" cap="none" spc="0" baseline="0">
                <a:solidFill>
                  <a:srgbClr val="FF0000"/>
                </a:solidFill>
                <a:uFillTx/>
                <a:latin typeface="Times New Roman"/>
              </a:rPr>
              <a:t>Consulta dinámica</a:t>
            </a:r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42"/>
            <a:ext cx="9272894" cy="6867892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 rot="11831858">
            <a:off x="3580684" y="5266591"/>
            <a:ext cx="1729946" cy="407769"/>
          </a:xfrm>
          <a:prstGeom prst="rightArrow">
            <a:avLst/>
          </a:prstGeom>
          <a:solidFill>
            <a:srgbClr val="D28521"/>
          </a:solidFill>
          <a:ln>
            <a:solidFill>
              <a:srgbClr val="D28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derecha 6"/>
          <p:cNvSpPr/>
          <p:nvPr/>
        </p:nvSpPr>
        <p:spPr>
          <a:xfrm>
            <a:off x="79131" y="6770077"/>
            <a:ext cx="624254" cy="8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derecha 8"/>
          <p:cNvSpPr/>
          <p:nvPr/>
        </p:nvSpPr>
        <p:spPr>
          <a:xfrm>
            <a:off x="79131" y="5741377"/>
            <a:ext cx="316523" cy="105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idx="1"/>
          </p:nvPr>
        </p:nvSpPr>
        <p:spPr>
          <a:xfrm>
            <a:off x="1619246" y="2879729"/>
            <a:ext cx="5616573" cy="620713"/>
          </a:xfrm>
          <a:solidFill>
            <a:srgbClr val="FFFFFF"/>
          </a:solidFill>
        </p:spPr>
        <p:txBody>
          <a:bodyPr anchorCtr="1"/>
          <a:lstStyle/>
          <a:p>
            <a:pPr lvl="0" algn="ctr" hangingPunct="1"/>
            <a:r>
              <a:rPr lang="es-ES" b="1" dirty="0"/>
              <a:t>Calendario de las pruebas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50087F-D36B-4FE1-91B1-03FA90CD7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E61143-A011-4D96-8157-63E0219E6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996" y="4506011"/>
            <a:ext cx="6988400" cy="904191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9BECC9-90B9-425B-9EA2-C94B25A7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70" y="1042416"/>
            <a:ext cx="6561057" cy="578324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209051B-418D-4B90-8560-FD7289E8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0" y="0"/>
            <a:ext cx="8448675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5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1FB32-212F-44C7-A8F2-4CBDE9433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A11954-ADB3-4212-AA56-92071A311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2" y="2977418"/>
            <a:ext cx="8048625" cy="15285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D2DBB42-2C93-4347-B7A8-124A004F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2" y="4397872"/>
            <a:ext cx="8048625" cy="188536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2FBA05B-012D-4306-896A-8A929732B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374911"/>
            <a:ext cx="8010528" cy="136207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7E8B116-DBDA-4D54-83D9-840FE00F6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" y="0"/>
            <a:ext cx="87058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375B814-4509-4859-94EC-997A088E5CE2}" type="slidenum">
              <a:t>18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Text Box 2050"/>
          <p:cNvSpPr txBox="1"/>
          <p:nvPr/>
        </p:nvSpPr>
        <p:spPr>
          <a:xfrm>
            <a:off x="2859091" y="2536829"/>
            <a:ext cx="3338510" cy="181451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</a:rPr>
              <a:t>REVISIÓN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</a:rPr>
              <a:t>DE LAS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</a:rPr>
              <a:t>CALIFICACIONES</a:t>
            </a:r>
          </a:p>
        </p:txBody>
      </p:sp>
      <p:sp>
        <p:nvSpPr>
          <p:cNvPr id="4" name="Rectángulo 2"/>
          <p:cNvSpPr/>
          <p:nvPr/>
        </p:nvSpPr>
        <p:spPr>
          <a:xfrm>
            <a:off x="2453501" y="1327151"/>
            <a:ext cx="4395755" cy="58477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Prueba de evaluación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Text Box 2050"/>
          <p:cNvSpPr txBox="1"/>
          <p:nvPr/>
        </p:nvSpPr>
        <p:spPr>
          <a:xfrm>
            <a:off x="1892305" y="1030295"/>
            <a:ext cx="4876796" cy="64135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600" b="1" i="0" u="none" strike="noStrike" kern="1200" cap="none" spc="0" baseline="0" dirty="0">
                <a:solidFill>
                  <a:schemeClr val="bg1"/>
                </a:solidFill>
                <a:uFillTx/>
                <a:latin typeface="Times New Roman" pitchFamily="18"/>
              </a:rPr>
              <a:t>Revisión</a:t>
            </a:r>
            <a:endParaRPr lang="es-ES" sz="3200" b="1" i="0" u="none" strike="noStrike" kern="1200" cap="none" spc="0" baseline="0" dirty="0">
              <a:solidFill>
                <a:schemeClr val="bg1"/>
              </a:solidFill>
              <a:uFillTx/>
              <a:latin typeface="Times New Roman" pitchFamily="18"/>
            </a:endParaRPr>
          </a:p>
        </p:txBody>
      </p:sp>
      <p:sp>
        <p:nvSpPr>
          <p:cNvPr id="4" name="Text Box 2051"/>
          <p:cNvSpPr txBox="1"/>
          <p:nvPr/>
        </p:nvSpPr>
        <p:spPr>
          <a:xfrm>
            <a:off x="381003" y="1700217"/>
            <a:ext cx="8305796" cy="4603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uFillTx/>
                <a:latin typeface="Garamond" pitchFamily="18"/>
              </a:rPr>
              <a:t>Presentar solicitud ante la Comisión </a:t>
            </a:r>
            <a:r>
              <a:rPr lang="es-ES" sz="2400" b="1" i="0" u="sng" strike="noStrike" kern="1200" cap="none" spc="0" baseline="0" dirty="0">
                <a:uFillTx/>
                <a:latin typeface="Garamond" pitchFamily="18"/>
              </a:rPr>
              <a:t>tres días hábiles</a:t>
            </a:r>
          </a:p>
        </p:txBody>
      </p:sp>
      <p:sp>
        <p:nvSpPr>
          <p:cNvPr id="5" name="AutoShape 2052"/>
          <p:cNvSpPr/>
          <p:nvPr/>
        </p:nvSpPr>
        <p:spPr>
          <a:xfrm>
            <a:off x="4114800" y="4716466"/>
            <a:ext cx="381003" cy="368302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D28521"/>
          </a:solidFill>
          <a:ln w="9528" cap="flat">
            <a:solidFill>
              <a:srgbClr val="D28521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6" name="AutoShape 2053"/>
          <p:cNvSpPr/>
          <p:nvPr/>
        </p:nvSpPr>
        <p:spPr>
          <a:xfrm>
            <a:off x="4114800" y="2997202"/>
            <a:ext cx="381003" cy="457200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D28521"/>
          </a:solidFill>
          <a:ln w="9528" cap="flat">
            <a:solidFill>
              <a:srgbClr val="D28521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7" name="AutoShape 2054"/>
          <p:cNvSpPr/>
          <p:nvPr/>
        </p:nvSpPr>
        <p:spPr>
          <a:xfrm>
            <a:off x="4140202" y="5805489"/>
            <a:ext cx="381003" cy="342900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D28521"/>
          </a:solidFill>
          <a:ln w="9528" cap="flat">
            <a:solidFill>
              <a:srgbClr val="D28521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8" name="AutoShape 2055"/>
          <p:cNvSpPr/>
          <p:nvPr/>
        </p:nvSpPr>
        <p:spPr>
          <a:xfrm>
            <a:off x="4114800" y="2133596"/>
            <a:ext cx="381003" cy="431797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D28521"/>
          </a:solidFill>
          <a:ln w="9528" cap="flat">
            <a:solidFill>
              <a:srgbClr val="D28521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9" name="Text Box 2056"/>
          <p:cNvSpPr txBox="1"/>
          <p:nvPr/>
        </p:nvSpPr>
        <p:spPr>
          <a:xfrm>
            <a:off x="206370" y="2509835"/>
            <a:ext cx="8686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uFillTx/>
                <a:latin typeface="Garamond" pitchFamily="18"/>
              </a:rPr>
              <a:t>2ª corrección por otro profesor</a:t>
            </a:r>
            <a:endParaRPr lang="es-ES" sz="2400" b="1" i="0" u="none" strike="noStrike" kern="1200" cap="none" spc="0" baseline="0" dirty="0">
              <a:uFillTx/>
              <a:latin typeface="Times New Roman" pitchFamily="18"/>
            </a:endParaRPr>
          </a:p>
        </p:txBody>
      </p:sp>
      <p:sp>
        <p:nvSpPr>
          <p:cNvPr id="10" name="Text Box 2057"/>
          <p:cNvSpPr txBox="1"/>
          <p:nvPr/>
        </p:nvSpPr>
        <p:spPr>
          <a:xfrm>
            <a:off x="1817644" y="3442527"/>
            <a:ext cx="7075536" cy="11937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75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uFillTx/>
                <a:latin typeface="Garamond" pitchFamily="18"/>
              </a:rPr>
              <a:t>Media aritmética entre las calificaciones de ambos </a:t>
            </a:r>
          </a:p>
          <a:p>
            <a:pPr marL="0" marR="0" lvl="0" indent="0" algn="ctr" defTabSz="914400" rtl="0" fontAlgn="auto" hangingPunct="1">
              <a:lnSpc>
                <a:spcPct val="75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uFillTx/>
                <a:latin typeface="Garamond" pitchFamily="18"/>
              </a:rPr>
              <a:t>profesores (puede bajar la nota)  </a:t>
            </a:r>
            <a:endParaRPr lang="es-ES" sz="2400" b="1" dirty="0">
              <a:latin typeface="Garamond" pitchFamily="18"/>
            </a:endParaRPr>
          </a:p>
          <a:p>
            <a:pPr marL="0" marR="0" lvl="0" indent="0" defTabSz="914400" rtl="0" fontAlgn="auto" hangingPunct="1">
              <a:lnSpc>
                <a:spcPct val="75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uFillTx/>
                <a:latin typeface="Garamond" pitchFamily="18"/>
              </a:rPr>
              <a:t>	2ª CALIFICACIÓN</a:t>
            </a:r>
            <a:endParaRPr lang="es-ES" sz="2400" b="1" i="0" u="none" strike="noStrike" kern="1200" cap="none" spc="0" baseline="0" dirty="0">
              <a:uFillTx/>
              <a:latin typeface="Times New Roman" pitchFamily="18"/>
            </a:endParaRPr>
          </a:p>
        </p:txBody>
      </p:sp>
      <p:sp>
        <p:nvSpPr>
          <p:cNvPr id="11" name="Text Box 2058"/>
          <p:cNvSpPr txBox="1"/>
          <p:nvPr/>
        </p:nvSpPr>
        <p:spPr>
          <a:xfrm>
            <a:off x="685800" y="5006970"/>
            <a:ext cx="7239003" cy="831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lvl="0" algn="ctr">
              <a:spcBef>
                <a:spcPts val="500"/>
              </a:spcBef>
              <a:spcAft>
                <a:spcPts val="5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uFillTx/>
                <a:latin typeface="Garamond" pitchFamily="18"/>
              </a:rPr>
              <a:t>Si diferencia es </a:t>
            </a:r>
            <a:r>
              <a:rPr lang="es-ES" sz="1900" b="0" i="0" u="none" strike="noStrike" kern="1200" cap="none" spc="0" baseline="0" dirty="0">
                <a:uFillTx/>
                <a:latin typeface="Arial" pitchFamily="34"/>
              </a:rPr>
              <a:t> </a:t>
            </a:r>
            <a:r>
              <a:rPr lang="es-ES" sz="1900" b="0" i="0" u="sng" strike="noStrike" kern="1200" cap="none" spc="0" baseline="0" dirty="0">
                <a:uFillTx/>
                <a:latin typeface="Arial" pitchFamily="34"/>
              </a:rPr>
              <a:t>&gt;</a:t>
            </a:r>
            <a:r>
              <a:rPr lang="es-ES" sz="1900" b="0" i="0" u="none" strike="noStrike" kern="1200" cap="none" spc="0" baseline="0" dirty="0">
                <a:uFillTx/>
                <a:latin typeface="Arial" pitchFamily="34"/>
              </a:rPr>
              <a:t>  </a:t>
            </a:r>
            <a:r>
              <a:rPr lang="es-ES" sz="2400" b="1" i="0" u="none" strike="noStrike" kern="1200" cap="none" spc="0" baseline="0" dirty="0">
                <a:uFillTx/>
                <a:latin typeface="Garamond" pitchFamily="18"/>
              </a:rPr>
              <a:t>a 2 puntos                                          3ª</a:t>
            </a:r>
            <a:r>
              <a:rPr lang="es-ES" sz="2400" b="0" i="0" u="none" strike="noStrike" kern="1200" cap="none" spc="0" baseline="0" dirty="0">
                <a:uFillTx/>
                <a:latin typeface="Garamond" pitchFamily="18"/>
              </a:rPr>
              <a:t>  </a:t>
            </a:r>
            <a:r>
              <a:rPr lang="es-ES" sz="2400" b="1" i="0" u="none" strike="noStrike" kern="1200" cap="none" spc="0" baseline="0" dirty="0">
                <a:uFillTx/>
                <a:latin typeface="Garamond" pitchFamily="18"/>
              </a:rPr>
              <a:t>corrección</a:t>
            </a:r>
            <a:r>
              <a:rPr lang="es-ES" sz="2400" b="0" i="0" u="none" strike="noStrike" kern="1200" cap="none" spc="0" baseline="0" dirty="0">
                <a:uFillTx/>
                <a:latin typeface="Garamond" pitchFamily="18"/>
              </a:rPr>
              <a:t> </a:t>
            </a:r>
            <a:r>
              <a:rPr lang="es-ES" sz="2400" b="1" i="0" u="none" strike="noStrike" kern="1200" cap="none" spc="0" baseline="0" dirty="0">
                <a:uFillTx/>
                <a:latin typeface="Garamond" pitchFamily="18"/>
              </a:rPr>
              <a:t>por otro </a:t>
            </a:r>
            <a:r>
              <a:rPr lang="es-ES" sz="2400" b="1" dirty="0">
                <a:latin typeface="Garamond" pitchFamily="18"/>
              </a:rPr>
              <a:t>profesor</a:t>
            </a:r>
            <a:endParaRPr lang="es-ES" sz="2400" b="1" dirty="0">
              <a:latin typeface="Times New Roman" pitchFamily="18"/>
            </a:endParaRPr>
          </a:p>
        </p:txBody>
      </p:sp>
      <p:sp>
        <p:nvSpPr>
          <p:cNvPr id="12" name="Text Box 2059"/>
          <p:cNvSpPr txBox="1"/>
          <p:nvPr/>
        </p:nvSpPr>
        <p:spPr>
          <a:xfrm>
            <a:off x="1403347" y="6160370"/>
            <a:ext cx="6840534" cy="6602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75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uFillTx/>
                <a:latin typeface="Garamond" pitchFamily="18"/>
              </a:rPr>
              <a:t>Media aritmética de las 3 calificaciones</a:t>
            </a:r>
            <a:br>
              <a:rPr lang="es-ES" sz="2400" b="1" i="0" u="none" strike="noStrike" kern="1200" cap="none" spc="0" baseline="0" dirty="0">
                <a:uFillTx/>
                <a:latin typeface="Garamond" pitchFamily="18"/>
              </a:rPr>
            </a:br>
            <a:r>
              <a:rPr lang="es-ES" sz="2400" b="1" i="0" u="none" strike="noStrike" kern="1200" cap="none" spc="0" baseline="0" dirty="0">
                <a:uFillTx/>
                <a:latin typeface="Garamond" pitchFamily="18"/>
              </a:rPr>
              <a:t>          3ª CALIFICACIÓN</a:t>
            </a:r>
            <a:endParaRPr lang="es-ES" sz="2400" b="1" i="0" u="none" strike="noStrike" kern="1200" cap="none" spc="0" baseline="0" dirty="0">
              <a:uFillTx/>
              <a:latin typeface="Times New Roman" pitchFamily="18"/>
            </a:endParaRPr>
          </a:p>
        </p:txBody>
      </p:sp>
      <p:sp>
        <p:nvSpPr>
          <p:cNvPr id="13" name="Rectangle 2060"/>
          <p:cNvSpPr/>
          <p:nvPr/>
        </p:nvSpPr>
        <p:spPr>
          <a:xfrm>
            <a:off x="0" y="6464295"/>
            <a:ext cx="184151" cy="42703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200" b="1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14" name="Abrir llave 3"/>
          <p:cNvSpPr/>
          <p:nvPr/>
        </p:nvSpPr>
        <p:spPr>
          <a:xfrm>
            <a:off x="107954" y="2997202"/>
            <a:ext cx="633414" cy="36004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+- 0 0 5400000"/>
              <a:gd name="f9" fmla="val 8316"/>
              <a:gd name="f10" fmla="val 50000"/>
              <a:gd name="f11" fmla="+- 0 0 -180"/>
              <a:gd name="f12" fmla="+- 0 0 -270"/>
              <a:gd name="f13" fmla="+- 0 0 -360"/>
              <a:gd name="f14" fmla="abs f3"/>
              <a:gd name="f15" fmla="abs f4"/>
              <a:gd name="f16" fmla="abs f5"/>
              <a:gd name="f17" fmla="+- 2700000 f1 0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+- f17 0 f1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f1 0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*/ f32 f7 1"/>
              <a:gd name="f40" fmla="val f37"/>
              <a:gd name="f41" fmla="val f38"/>
              <a:gd name="f42" fmla="*/ f39 1 f0"/>
              <a:gd name="f43" fmla="*/ f6 f36 1"/>
              <a:gd name="f44" fmla="+- f41 0 f6"/>
              <a:gd name="f45" fmla="+- f40 0 f6"/>
              <a:gd name="f46" fmla="+- 0 0 f42"/>
              <a:gd name="f47" fmla="*/ f40 f36 1"/>
              <a:gd name="f48" fmla="*/ f41 f36 1"/>
              <a:gd name="f49" fmla="*/ f45 1 2"/>
              <a:gd name="f50" fmla="min f45 f44"/>
              <a:gd name="f51" fmla="*/ f44 f10 1"/>
              <a:gd name="f52" fmla="+- 0 0 f46"/>
              <a:gd name="f53" fmla="+- f6 f49 0"/>
              <a:gd name="f54" fmla="*/ f50 f9 1"/>
              <a:gd name="f55" fmla="*/ f51 1 100000"/>
              <a:gd name="f56" fmla="*/ f52 f0 1"/>
              <a:gd name="f57" fmla="*/ f49 f36 1"/>
              <a:gd name="f58" fmla="*/ f54 1 100000"/>
              <a:gd name="f59" fmla="*/ f56 1 f7"/>
              <a:gd name="f60" fmla="*/ f53 f36 1"/>
              <a:gd name="f61" fmla="*/ f55 f36 1"/>
              <a:gd name="f62" fmla="+- f55 f58 0"/>
              <a:gd name="f63" fmla="+- f59 0 f1"/>
              <a:gd name="f64" fmla="*/ f58 f36 1"/>
              <a:gd name="f65" fmla="cos 1 f63"/>
              <a:gd name="f66" fmla="sin 1 f63"/>
              <a:gd name="f67" fmla="*/ f62 f36 1"/>
              <a:gd name="f68" fmla="+- 0 0 f65"/>
              <a:gd name="f69" fmla="+- 0 0 f66"/>
              <a:gd name="f70" fmla="+- 0 0 f68"/>
              <a:gd name="f71" fmla="+- 0 0 f69"/>
              <a:gd name="f72" fmla="val f70"/>
              <a:gd name="f73" fmla="val f71"/>
              <a:gd name="f74" fmla="*/ f72 f49 1"/>
              <a:gd name="f75" fmla="*/ f73 f58 1"/>
              <a:gd name="f76" fmla="+- f40 0 f74"/>
              <a:gd name="f77" fmla="+- f58 0 f75"/>
              <a:gd name="f78" fmla="+- f41 f75 0"/>
              <a:gd name="f79" fmla="+- f78 0 f58"/>
              <a:gd name="f80" fmla="*/ f76 f36 1"/>
              <a:gd name="f81" fmla="*/ f77 f36 1"/>
              <a:gd name="f82" fmla="*/ f79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47" y="f43"/>
              </a:cxn>
              <a:cxn ang="f34">
                <a:pos x="f43" y="f61"/>
              </a:cxn>
              <a:cxn ang="f35">
                <a:pos x="f47" y="f48"/>
              </a:cxn>
            </a:cxnLst>
            <a:rect l="f80" t="f81" r="f47" b="f82"/>
            <a:pathLst>
              <a:path stroke="0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  <a:close/>
              </a:path>
              <a:path fill="none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</a:path>
            </a:pathLst>
          </a:custGeom>
          <a:noFill/>
          <a:ln w="28575" cap="flat">
            <a:solidFill>
              <a:srgbClr val="D28521"/>
            </a:solidFill>
            <a:prstDash val="solid"/>
            <a:round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1" i="0" u="none" strike="noStrike" kern="1200" cap="none" spc="0" baseline="0">
              <a:solidFill>
                <a:srgbClr val="92D050"/>
              </a:solidFill>
              <a:uFillTx/>
              <a:latin typeface="Arial" pitchFamily="34"/>
            </a:endParaRPr>
          </a:p>
        </p:txBody>
      </p:sp>
      <p:sp>
        <p:nvSpPr>
          <p:cNvPr id="15" name="CuadroTexto 7"/>
          <p:cNvSpPr txBox="1"/>
          <p:nvPr/>
        </p:nvSpPr>
        <p:spPr>
          <a:xfrm>
            <a:off x="685799" y="3931800"/>
            <a:ext cx="1131845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</a:rPr>
              <a:t>5 días hábiles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00150" y="3746350"/>
            <a:ext cx="6743700" cy="1458696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bg1"/>
                </a:solidFill>
              </a:rPr>
              <a:t>ACCESO Y ADMISIÓN A LA UNIVERSIDAD DE CÓRDOBA.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Cupo general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247" y="1095694"/>
            <a:ext cx="2892442" cy="199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19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808892" y="1960685"/>
            <a:ext cx="7974623" cy="2989384"/>
          </a:xfrm>
          <a:prstGeom prst="rect">
            <a:avLst/>
          </a:prstGeom>
          <a:solidFill>
            <a:srgbClr val="28525A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tique Olive Compact" pitchFamily="34"/>
                <a:ea typeface="+mn-ea"/>
                <a:cs typeface="+mn-cs"/>
              </a:rPr>
              <a:t>II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600" b="1" dirty="0">
                <a:solidFill>
                  <a:schemeClr val="bg1"/>
                </a:solidFill>
              </a:rPr>
              <a:t>El proceso de admisión: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600" b="1" dirty="0">
                <a:solidFill>
                  <a:schemeClr val="bg1"/>
                </a:solidFill>
              </a:rPr>
              <a:t>preinscripción en las universidades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600" b="1" dirty="0">
                <a:solidFill>
                  <a:schemeClr val="bg1"/>
                </a:solidFill>
              </a:rPr>
              <a:t>públicas andaluzas (DUA)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tique Olive Compact" pitchFamily="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2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/>
          <p:nvPr/>
        </p:nvSpPr>
        <p:spPr>
          <a:xfrm>
            <a:off x="505558" y="3789832"/>
            <a:ext cx="8409842" cy="384721"/>
          </a:xfrm>
          <a:prstGeom prst="rect">
            <a:avLst/>
          </a:prstGeom>
          <a:noFill/>
          <a:ln w="38103" cap="flat">
            <a:noFill/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uFillTx/>
                <a:latin typeface="Times New Roman" pitchFamily="18"/>
              </a:rPr>
              <a:t>  </a:t>
            </a:r>
            <a:endParaRPr lang="es-ES" sz="1900" b="1" i="0" u="sng" strike="noStrike" kern="1200" cap="none" spc="0" baseline="0" dirty="0">
              <a:uFillTx/>
              <a:latin typeface="Times New Roman" pitchFamily="18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00100" y="1883705"/>
            <a:ext cx="81153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Verdana" pitchFamily="34"/>
              </a:rPr>
              <a:t>Orden en la adjudicación de las plazas: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u="sng" dirty="0">
              <a:solidFill>
                <a:srgbClr val="FFFFFF"/>
              </a:solidFill>
              <a:latin typeface="Arial" pitchFamily="34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u="sng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Fase I</a:t>
            </a:r>
            <a:r>
              <a:rPr lang="es-ES" b="1" u="sng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: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esta fase podrán concurrir quienes h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ayan obtenido los requisitos de acceso en la convocatoria ordinaria del año en curso o en cualquier convocatoria de cursos anteriores.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u="sng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Fase II</a:t>
            </a:r>
            <a:r>
              <a:rPr lang="es-ES" b="1" u="sng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: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esta fase podrán concurrir quienes tengan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requisitos de acceso a la universidad.</a:t>
            </a:r>
            <a:endParaRPr lang="es-ES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dirty="0">
              <a:solidFill>
                <a:srgbClr val="FFFFFF"/>
              </a:solidFill>
              <a:latin typeface="Arial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8997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50631" y="1356462"/>
            <a:ext cx="81153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dirty="0">
                <a:solidFill>
                  <a:srgbClr val="FFFFFF"/>
                </a:solidFill>
                <a:latin typeface="Verdana" pitchFamily="34"/>
              </a:rPr>
              <a:t>TITULACIONES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Verdana" pitchFamily="34"/>
              </a:rPr>
              <a:t>* Grados UCO: </a:t>
            </a:r>
            <a:r>
              <a:rPr lang="es-ES" sz="1600" dirty="0"/>
              <a:t>https://www.orientauco.es/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dirty="0">
              <a:solidFill>
                <a:srgbClr val="FFFFFF"/>
              </a:solidFill>
              <a:latin typeface="Arial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65283" y="2256178"/>
            <a:ext cx="78280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Verdana" pitchFamily="34"/>
              </a:rPr>
              <a:t>* Resto de universidades españolas (QEDU): </a:t>
            </a:r>
            <a:r>
              <a:rPr lang="es-ES" dirty="0">
                <a:hlinkClick r:id="rId2"/>
              </a:rPr>
              <a:t>https://www.educacion.gob.es/notasdecorte/compBdDo</a:t>
            </a:r>
            <a:endParaRPr lang="es-ES" dirty="0">
              <a:solidFill>
                <a:srgbClr val="FFFFFF"/>
              </a:solidFill>
              <a:latin typeface="Verdan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99699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90187" y="1450703"/>
            <a:ext cx="6333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dirty="0">
                <a:solidFill>
                  <a:srgbClr val="FFFFFF"/>
                </a:solidFill>
                <a:latin typeface="Verdana" pitchFamily="34"/>
              </a:rPr>
              <a:t>ÁREAS DE LA UNIVERSIDAD DE CÓRDOBA: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290187" y="3065582"/>
            <a:ext cx="2558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Verdana" pitchFamily="34"/>
              </a:rPr>
              <a:t>- Área Humanidades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290187" y="2687542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Verdana" pitchFamily="34"/>
              </a:rPr>
              <a:t>- Área Ciencias de la Salud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290187" y="2318210"/>
            <a:ext cx="3514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Verdana" pitchFamily="34"/>
              </a:rPr>
              <a:t>- Área Científico-Tecnológica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290187" y="3443622"/>
            <a:ext cx="295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Verdana" pitchFamily="34"/>
              </a:rPr>
              <a:t>- Área Ciencias Sociales</a:t>
            </a:r>
          </a:p>
        </p:txBody>
      </p:sp>
    </p:spTree>
    <p:extLst>
      <p:ext uri="{BB962C8B-B14F-4D97-AF65-F5344CB8AC3E}">
        <p14:creationId xmlns:p14="http://schemas.microsoft.com/office/powerpoint/2010/main" val="12644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50631" y="1356462"/>
            <a:ext cx="81153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dirty="0">
                <a:solidFill>
                  <a:srgbClr val="FFFFFF"/>
                </a:solidFill>
                <a:latin typeface="Verdana" pitchFamily="34"/>
              </a:rPr>
              <a:t>Área Científico-Tecnológica: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u="sng" dirty="0">
                <a:solidFill>
                  <a:srgbClr val="FFFFFF"/>
                </a:solidFill>
                <a:latin typeface="Verdana" pitchFamily="34"/>
              </a:rPr>
              <a:t>Facultad de Ciencias</a:t>
            </a:r>
            <a:r>
              <a:rPr lang="es-ES" dirty="0">
                <a:solidFill>
                  <a:srgbClr val="FFFFFF"/>
                </a:solidFill>
                <a:latin typeface="Verdana" pitchFamily="34"/>
              </a:rPr>
              <a:t>: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chemeClr val="bg1"/>
              </a:solidFill>
              <a:latin typeface="Verdana" pitchFamily="34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dirty="0">
              <a:solidFill>
                <a:srgbClr val="FFFFFF"/>
              </a:solidFill>
              <a:latin typeface="Arial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</p:txBody>
      </p:sp>
      <p:pic>
        <p:nvPicPr>
          <p:cNvPr id="3" name="Picture 1039">
            <a:extLst>
              <a:ext uri="{FF2B5EF4-FFF2-40B4-BE49-F238E27FC236}">
                <a16:creationId xmlns:a16="http://schemas.microsoft.com/office/drawing/2014/main" id="{2E8AFC4F-4E2A-3B44-8ECF-0EB5AE8B5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52"/>
          <a:stretch>
            <a:fillRect/>
          </a:stretch>
        </p:blipFill>
        <p:spPr>
          <a:xfrm>
            <a:off x="223348" y="3094892"/>
            <a:ext cx="5072767" cy="27549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Box 1037">
            <a:extLst>
              <a:ext uri="{FF2B5EF4-FFF2-40B4-BE49-F238E27FC236}">
                <a16:creationId xmlns:a16="http://schemas.microsoft.com/office/drawing/2014/main" id="{DA4C208C-6E2F-0947-9300-B2B5A5517C14}"/>
              </a:ext>
            </a:extLst>
          </p:cNvPr>
          <p:cNvSpPr txBox="1"/>
          <p:nvPr/>
        </p:nvSpPr>
        <p:spPr>
          <a:xfrm>
            <a:off x="4836744" y="2081946"/>
            <a:ext cx="3929187" cy="33727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Grados (curso 2022-2023):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Biología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  <a:r>
              <a:rPr lang="es-ES" sz="19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Química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Ciencias Ambientales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Física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Bioquímica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(</a:t>
            </a:r>
            <a:r>
              <a:rPr lang="es-ES" sz="190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</a:rPr>
              <a:t>Info</a:t>
            </a:r>
            <a:r>
              <a:rPr lang="es-ES" sz="19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:</a:t>
            </a:r>
            <a:r>
              <a:rPr lang="es-ES" sz="1900" i="0" u="none" strike="noStrike" kern="1200" cap="none" spc="0" dirty="0">
                <a:solidFill>
                  <a:srgbClr val="FFFFFF"/>
                </a:solidFill>
                <a:uFillTx/>
                <a:latin typeface="Arial" pitchFamily="34"/>
              </a:rPr>
              <a:t> Biotecnología)</a:t>
            </a:r>
            <a:endParaRPr lang="es-ES" sz="190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3837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5462" y="1242162"/>
            <a:ext cx="73767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u="sng" dirty="0">
                <a:solidFill>
                  <a:schemeClr val="bg1"/>
                </a:solidFill>
                <a:latin typeface="Verdana" pitchFamily="34"/>
              </a:rPr>
              <a:t>Escuela Técnica Superior de Ingeniería Agronómica y de Montes (ETSIAM)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dirty="0">
              <a:solidFill>
                <a:srgbClr val="FFFFFF"/>
              </a:solidFill>
              <a:latin typeface="Arial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</p:txBody>
      </p:sp>
      <p:pic>
        <p:nvPicPr>
          <p:cNvPr id="4098" name="Picture 2" descr="https://www.uco.es/internacional/extranjeros/images/img/vistacampus-rabana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7" y="3088886"/>
            <a:ext cx="4637125" cy="23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91026FCD-90D7-CB4C-9734-D8282CC5BF89}"/>
              </a:ext>
            </a:extLst>
          </p:cNvPr>
          <p:cNvSpPr txBox="1"/>
          <p:nvPr/>
        </p:nvSpPr>
        <p:spPr>
          <a:xfrm>
            <a:off x="4950962" y="2746858"/>
            <a:ext cx="4175122" cy="49782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Grados</a:t>
            </a:r>
            <a:r>
              <a:rPr lang="es-ES" sz="19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(curso 2022-2023):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Ingeniería</a:t>
            </a:r>
            <a:r>
              <a:rPr lang="es-ES" sz="1800" i="0" u="none" strike="noStrike" kern="1200" cap="none" spc="0" dirty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  <a:r>
              <a:rPr lang="es-ES" dirty="0">
                <a:solidFill>
                  <a:srgbClr val="FFFFFF"/>
                </a:solidFill>
                <a:latin typeface="Arial" pitchFamily="34"/>
              </a:rPr>
              <a:t>Agroalimentaria y del Medio Rural</a:t>
            </a:r>
            <a:endParaRPr lang="es-ES" sz="180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Arial" pitchFamily="34"/>
              </a:rPr>
              <a:t> Ingeniería Forestal</a:t>
            </a:r>
            <a:endParaRPr lang="es-ES" sz="180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Enología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  <a:r>
              <a:rPr lang="es-ES" dirty="0">
                <a:solidFill>
                  <a:srgbClr val="FFFFFF"/>
                </a:solidFill>
                <a:latin typeface="Arial" pitchFamily="34"/>
              </a:rPr>
              <a:t>Enología+ Ingeniería Agroalimentaria y del Medio Rural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Arial" pitchFamily="34"/>
              </a:rPr>
              <a:t> Ingeniería Forestal + Ingeniería Agroalimentaria y del Medio Rural</a:t>
            </a:r>
            <a:endParaRPr lang="es-ES" sz="180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3657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4254" y="1760908"/>
            <a:ext cx="8115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u="sng" dirty="0">
                <a:solidFill>
                  <a:srgbClr val="FFFFFF"/>
                </a:solidFill>
                <a:latin typeface="Verdana" pitchFamily="34"/>
              </a:rPr>
              <a:t>Escuela Politécnica Superior de Córdoba (EPSC)</a:t>
            </a: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chemeClr val="bg1"/>
              </a:solidFill>
              <a:latin typeface="Verdana" pitchFamily="34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dirty="0">
              <a:solidFill>
                <a:srgbClr val="FFFFFF"/>
              </a:solidFill>
              <a:latin typeface="Arial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942CC183-98E4-E148-8CD5-42131C9D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386" y="3174997"/>
            <a:ext cx="4248146" cy="28305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DDC44E2D-7829-1947-9E07-9FD375C2D7B9}"/>
              </a:ext>
            </a:extLst>
          </p:cNvPr>
          <p:cNvSpPr txBox="1"/>
          <p:nvPr/>
        </p:nvSpPr>
        <p:spPr>
          <a:xfrm>
            <a:off x="4820989" y="3025680"/>
            <a:ext cx="4103690" cy="35881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Grados (curso 2022-2023):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Ingeniería  Mecánica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Ingeniería Electrónica Industrial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Ingeniería Eléctrica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Ingeniería Informática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  <a:r>
              <a:rPr lang="es-ES" dirty="0">
                <a:solidFill>
                  <a:srgbClr val="FFFFFF"/>
                </a:solidFill>
                <a:latin typeface="Arial" pitchFamily="34"/>
              </a:rPr>
              <a:t>Ingeniería de la Energía y Recursos Minerales </a:t>
            </a: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+ Ingeniería Eléctrica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9237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8215" y="1674023"/>
            <a:ext cx="8115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u="sng" dirty="0">
                <a:solidFill>
                  <a:srgbClr val="FFFFFF"/>
                </a:solidFill>
                <a:latin typeface="Verdana" pitchFamily="34"/>
              </a:rPr>
              <a:t>Escuela Politécnica Superior de </a:t>
            </a:r>
            <a:r>
              <a:rPr lang="es-ES" u="sng" dirty="0" err="1">
                <a:solidFill>
                  <a:srgbClr val="FFFFFF"/>
                </a:solidFill>
                <a:latin typeface="Verdana" pitchFamily="34"/>
              </a:rPr>
              <a:t>Bélmez</a:t>
            </a:r>
            <a:r>
              <a:rPr lang="es-ES" u="sng" dirty="0">
                <a:solidFill>
                  <a:srgbClr val="FFFFFF"/>
                </a:solidFill>
                <a:latin typeface="Verdana" pitchFamily="34"/>
              </a:rPr>
              <a:t> (EPSB)</a:t>
            </a: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chemeClr val="bg1"/>
              </a:solidFill>
              <a:latin typeface="Verdana" pitchFamily="34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dirty="0">
              <a:solidFill>
                <a:srgbClr val="FFFFFF"/>
              </a:solidFill>
              <a:latin typeface="Arial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</p:txBody>
      </p:sp>
      <p:pic>
        <p:nvPicPr>
          <p:cNvPr id="2052" name="Picture 4" descr="https://www.uco.es/organiza/centros/EPSBelmez/images/img/eps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4" y="2980591"/>
            <a:ext cx="4421336" cy="236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91026FCD-90D7-CB4C-9734-D8282CC5BF89}"/>
              </a:ext>
            </a:extLst>
          </p:cNvPr>
          <p:cNvSpPr txBox="1"/>
          <p:nvPr/>
        </p:nvSpPr>
        <p:spPr>
          <a:xfrm>
            <a:off x="4796720" y="2843574"/>
            <a:ext cx="4175122" cy="53963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Grados (curso 2022-2023):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Ingeniería</a:t>
            </a:r>
            <a:r>
              <a:rPr lang="es-ES" sz="1800" i="0" u="none" strike="noStrike" kern="1200" cap="none" spc="0" dirty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  <a:r>
              <a:rPr lang="es-ES" dirty="0">
                <a:solidFill>
                  <a:srgbClr val="FFFFFF"/>
                </a:solidFill>
                <a:latin typeface="Arial" pitchFamily="34"/>
              </a:rPr>
              <a:t>C</a:t>
            </a:r>
            <a:r>
              <a:rPr lang="es-ES" sz="1800" i="0" u="none" strike="noStrike" kern="1200" cap="none" spc="0" dirty="0">
                <a:solidFill>
                  <a:srgbClr val="FFFFFF"/>
                </a:solidFill>
                <a:uFillTx/>
                <a:latin typeface="Arial" pitchFamily="34"/>
              </a:rPr>
              <a:t>ivil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Arial" pitchFamily="34"/>
              </a:rPr>
              <a:t> Ingeniería Civil (semipresencial)</a:t>
            </a:r>
            <a:endParaRPr lang="es-ES" sz="180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Arial" pitchFamily="34"/>
              </a:rPr>
              <a:t> Ingeniería de la Energía y Recursos Minerales</a:t>
            </a: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Ingeniería Civil + </a:t>
            </a:r>
            <a:r>
              <a:rPr lang="es-ES" dirty="0">
                <a:solidFill>
                  <a:srgbClr val="FFFFFF"/>
                </a:solidFill>
                <a:latin typeface="Arial" pitchFamily="34"/>
              </a:rPr>
              <a:t>Ingeniería de la Energía y Recursos Minerales </a:t>
            </a:r>
            <a:endParaRPr lang="es-ES" sz="180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  <a:r>
              <a:rPr lang="es-ES" dirty="0">
                <a:solidFill>
                  <a:srgbClr val="FFFFFF"/>
                </a:solidFill>
                <a:latin typeface="Arial" pitchFamily="34"/>
              </a:rPr>
              <a:t>Ingeniería de la Energía y Recursos Minerales </a:t>
            </a: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+ Ingeniería Eléctrica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Ingeniería Civil + A.D.E.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3724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50631" y="1356462"/>
            <a:ext cx="81153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dirty="0">
                <a:solidFill>
                  <a:srgbClr val="FFFFFF"/>
                </a:solidFill>
                <a:latin typeface="Verdana" pitchFamily="34"/>
              </a:rPr>
              <a:t>Área Ciencias de la Salud</a:t>
            </a:r>
            <a:r>
              <a:rPr lang="es-ES" dirty="0">
                <a:solidFill>
                  <a:srgbClr val="FFFFFF"/>
                </a:solidFill>
                <a:latin typeface="Verdana" pitchFamily="34"/>
              </a:rPr>
              <a:t>: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u="sng" dirty="0">
                <a:solidFill>
                  <a:srgbClr val="FFFFFF"/>
                </a:solidFill>
                <a:latin typeface="Verdana" pitchFamily="34"/>
              </a:rPr>
              <a:t>Facultad de Medicina y Enfermería</a:t>
            </a: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chemeClr val="bg1"/>
              </a:solidFill>
              <a:latin typeface="Verdana" pitchFamily="34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dirty="0">
              <a:solidFill>
                <a:srgbClr val="FFFFFF"/>
              </a:solidFill>
              <a:latin typeface="Arial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</p:txBody>
      </p:sp>
      <p:pic>
        <p:nvPicPr>
          <p:cNvPr id="3" name="Picture 14" descr="http://zetaestaticos.com/cordoba/img/noticias/1/024/1024649_1.jpg">
            <a:extLst>
              <a:ext uri="{FF2B5EF4-FFF2-40B4-BE49-F238E27FC236}">
                <a16:creationId xmlns:a16="http://schemas.microsoft.com/office/drawing/2014/main" id="{425DA8D5-D233-654F-93B8-02A8049E6C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0631" y="3182814"/>
            <a:ext cx="3617310" cy="25863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91026FCD-90D7-CB4C-9734-D8282CC5BF89}"/>
              </a:ext>
            </a:extLst>
          </p:cNvPr>
          <p:cNvSpPr txBox="1"/>
          <p:nvPr/>
        </p:nvSpPr>
        <p:spPr>
          <a:xfrm>
            <a:off x="5671038" y="2746858"/>
            <a:ext cx="3402624" cy="28931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Grados</a:t>
            </a:r>
            <a:r>
              <a:rPr lang="es-ES" sz="19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(curso 2022-2023):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Medicina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Arial" pitchFamily="34"/>
              </a:rPr>
              <a:t> Enfermería</a:t>
            </a:r>
            <a:endParaRPr lang="es-ES" sz="180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Fisioterapia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59363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50631" y="1356462"/>
            <a:ext cx="8115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u="sng" dirty="0">
                <a:solidFill>
                  <a:srgbClr val="FFFFFF"/>
                </a:solidFill>
                <a:latin typeface="Verdana" pitchFamily="34"/>
              </a:rPr>
              <a:t>Facultad de Veterinaria</a:t>
            </a:r>
            <a:endParaRPr lang="es-ES" sz="1600" dirty="0">
              <a:solidFill>
                <a:srgbClr val="FFFFFF"/>
              </a:solidFill>
              <a:latin typeface="Arial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</p:txBody>
      </p:sp>
      <p:pic>
        <p:nvPicPr>
          <p:cNvPr id="5" name="Picture 2" descr="Cerca de 4.000 alumnos se adentran en la UCO para conocer su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4" y="2968504"/>
            <a:ext cx="4659923" cy="289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91026FCD-90D7-CB4C-9734-D8282CC5BF89}"/>
              </a:ext>
            </a:extLst>
          </p:cNvPr>
          <p:cNvSpPr txBox="1"/>
          <p:nvPr/>
        </p:nvSpPr>
        <p:spPr>
          <a:xfrm>
            <a:off x="5671038" y="2746858"/>
            <a:ext cx="3402624" cy="3170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Grados</a:t>
            </a:r>
            <a:r>
              <a:rPr lang="es-ES" sz="19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(curso 2022-2023):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Veterinaria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rgbClr val="FFFFFF"/>
                </a:solidFill>
                <a:latin typeface="Arial" pitchFamily="34"/>
              </a:rPr>
              <a:t> Ciencia y Tecnología de los Alimentos (</a:t>
            </a:r>
            <a:r>
              <a:rPr lang="es-ES" dirty="0" err="1">
                <a:solidFill>
                  <a:srgbClr val="FFFFFF"/>
                </a:solidFill>
                <a:latin typeface="Arial" pitchFamily="34"/>
              </a:rPr>
              <a:t>CyTA</a:t>
            </a:r>
            <a:r>
              <a:rPr lang="es-ES" dirty="0">
                <a:solidFill>
                  <a:srgbClr val="FFFFFF"/>
                </a:solidFill>
                <a:latin typeface="Arial" pitchFamily="34"/>
              </a:rPr>
              <a:t>)</a:t>
            </a:r>
            <a:endParaRPr lang="es-ES" sz="180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lvl="0" algn="r">
              <a:spcBef>
                <a:spcPts val="11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</a:p>
          <a:p>
            <a:pPr lvl="0" algn="r">
              <a:spcBef>
                <a:spcPts val="1100"/>
              </a:spcBef>
              <a:buSzPct val="100000"/>
              <a:buFont typeface="Symbol" pitchFamily="18"/>
              <a:buChar char="·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84257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606669" y="1495518"/>
            <a:ext cx="8001000" cy="445687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3200" dirty="0">
              <a:solidFill>
                <a:schemeClr val="bg1"/>
              </a:solidFill>
            </a:endParaRPr>
          </a:p>
          <a:p>
            <a:endParaRPr lang="es-ES" sz="3200" dirty="0">
              <a:solidFill>
                <a:schemeClr val="bg1"/>
              </a:solidFill>
            </a:endParaRPr>
          </a:p>
          <a:p>
            <a:r>
              <a:rPr lang="es-ES" sz="3200" b="1" dirty="0">
                <a:solidFill>
                  <a:schemeClr val="bg1"/>
                </a:solidFill>
              </a:rPr>
              <a:t>I. Acceso a la Universidad.</a:t>
            </a:r>
          </a:p>
          <a:p>
            <a:endParaRPr lang="es-ES" sz="3200" b="1" dirty="0">
              <a:solidFill>
                <a:schemeClr val="bg1"/>
              </a:solidFill>
            </a:endParaRPr>
          </a:p>
          <a:p>
            <a:r>
              <a:rPr lang="es-ES" sz="3200" b="1" dirty="0">
                <a:solidFill>
                  <a:schemeClr val="bg1"/>
                </a:solidFill>
              </a:rPr>
              <a:t>II. El proceso de admisión: preinscripción en universidades andaluzas (DUA) y otras universidades públicas.</a:t>
            </a:r>
          </a:p>
          <a:p>
            <a:endParaRPr lang="es-ES" sz="3200" b="1" dirty="0">
              <a:solidFill>
                <a:schemeClr val="bg1"/>
              </a:solidFill>
            </a:endParaRPr>
          </a:p>
          <a:p>
            <a:r>
              <a:rPr lang="es-ES" sz="3200" b="1" dirty="0">
                <a:solidFill>
                  <a:schemeClr val="bg1"/>
                </a:solidFill>
              </a:rPr>
              <a:t>III. Becas y ayudas. </a:t>
            </a:r>
          </a:p>
        </p:txBody>
      </p:sp>
    </p:spTree>
    <p:extLst>
      <p:ext uri="{BB962C8B-B14F-4D97-AF65-F5344CB8AC3E}">
        <p14:creationId xmlns:p14="http://schemas.microsoft.com/office/powerpoint/2010/main" val="40043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41838" y="1137323"/>
            <a:ext cx="3604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dirty="0">
                <a:solidFill>
                  <a:srgbClr val="FFFFFF"/>
                </a:solidFill>
                <a:latin typeface="Verdana" pitchFamily="34"/>
              </a:rPr>
              <a:t>Área Humanidades: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u="sng" dirty="0">
                <a:solidFill>
                  <a:srgbClr val="FFFFFF"/>
                </a:solidFill>
                <a:latin typeface="Verdana" pitchFamily="34"/>
              </a:rPr>
              <a:t>Facultad de Filosofía y Letras</a:t>
            </a:r>
            <a:endParaRPr lang="es-ES" sz="1600" dirty="0">
              <a:solidFill>
                <a:srgbClr val="FFFFFF"/>
              </a:solidFill>
              <a:latin typeface="Arial" pitchFamily="34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rgbClr val="FFFFFF"/>
              </a:solidFill>
              <a:latin typeface="Verdana" pitchFamily="34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084CC1F-3F8E-9642-ADED-E88BE4EC95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1698" y="2416196"/>
            <a:ext cx="4752978" cy="30527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B3F92265-CFD4-3C4A-B53F-F81A8E3341F5}"/>
              </a:ext>
            </a:extLst>
          </p:cNvPr>
          <p:cNvSpPr txBox="1"/>
          <p:nvPr/>
        </p:nvSpPr>
        <p:spPr>
          <a:xfrm>
            <a:off x="4924676" y="1048731"/>
            <a:ext cx="4105271" cy="54989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Grados (curso 2022 - 2023):</a:t>
            </a:r>
          </a:p>
          <a:p>
            <a:pPr marL="285750" marR="0" lvl="0" indent="-28575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Historia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Historia del Arte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 Filología Hispánica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Estudios Ingleses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Gestión Cultural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dirty="0">
                <a:solidFill>
                  <a:srgbClr val="FFFFFF"/>
                </a:solidFill>
                <a:latin typeface="Arial" pitchFamily="34"/>
              </a:rPr>
              <a:t> </a:t>
            </a: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Cine y Cultura (también no presencial)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Traducción e Interpretación - Francés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Traducción e Interpretación - Inglés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Historia + Historia del Arte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Traducción e I. + F. Hispánica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Traducción </a:t>
            </a:r>
            <a:r>
              <a:rPr lang="es-ES" sz="1600" b="1" dirty="0">
                <a:solidFill>
                  <a:srgbClr val="FFFFFF"/>
                </a:solidFill>
                <a:latin typeface="Arial" pitchFamily="34"/>
              </a:rPr>
              <a:t>e I.</a:t>
            </a: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 + E. Ingleses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Traducción e Interpretación +Turismo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Estudios Ingleses + Educación Primaria (Itinerario Bilingüe) </a:t>
            </a:r>
          </a:p>
        </p:txBody>
      </p:sp>
    </p:spTree>
    <p:extLst>
      <p:ext uri="{BB962C8B-B14F-4D97-AF65-F5344CB8AC3E}">
        <p14:creationId xmlns:p14="http://schemas.microsoft.com/office/powerpoint/2010/main" val="17326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6622" y="1137323"/>
            <a:ext cx="6814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dirty="0">
                <a:solidFill>
                  <a:srgbClr val="FFFFFF"/>
                </a:solidFill>
                <a:latin typeface="Verdana" pitchFamily="34"/>
              </a:rPr>
              <a:t>Área Ciencias Sociales</a:t>
            </a:r>
          </a:p>
        </p:txBody>
      </p:sp>
      <p:pic>
        <p:nvPicPr>
          <p:cNvPr id="4" name="Picture 1035">
            <a:extLst>
              <a:ext uri="{FF2B5EF4-FFF2-40B4-BE49-F238E27FC236}">
                <a16:creationId xmlns:a16="http://schemas.microsoft.com/office/drawing/2014/main" id="{EDC51159-9CC0-A64B-8154-DCFE13395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3527" y="1902192"/>
            <a:ext cx="3058771" cy="19787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034">
            <a:extLst>
              <a:ext uri="{FF2B5EF4-FFF2-40B4-BE49-F238E27FC236}">
                <a16:creationId xmlns:a16="http://schemas.microsoft.com/office/drawing/2014/main" id="{B0BCFB1F-D385-8E44-BDA2-D1D02C5122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28295" y="1811665"/>
            <a:ext cx="2743044" cy="20572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032">
            <a:extLst>
              <a:ext uri="{FF2B5EF4-FFF2-40B4-BE49-F238E27FC236}">
                <a16:creationId xmlns:a16="http://schemas.microsoft.com/office/drawing/2014/main" id="{2F47F107-CFE6-EE45-ABE6-655AFFE17A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3527" y="4462794"/>
            <a:ext cx="3058771" cy="22940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50" name="Picture 2" descr="https://www.diocesisdecordoba.com/media/2020/04/magister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95" y="4522422"/>
            <a:ext cx="2743044" cy="216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847504" y="1426157"/>
            <a:ext cx="7335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solidFill>
                  <a:srgbClr val="FFFFFF"/>
                </a:solidFill>
                <a:latin typeface="Verdana" pitchFamily="34"/>
              </a:rPr>
              <a:t>Facultad</a:t>
            </a:r>
            <a:r>
              <a:rPr lang="es-ES" b="1" dirty="0">
                <a:solidFill>
                  <a:srgbClr val="FFFFFF"/>
                </a:solidFill>
                <a:latin typeface="Verdana" pitchFamily="34"/>
              </a:rPr>
              <a:t> </a:t>
            </a:r>
            <a:r>
              <a:rPr lang="es-ES" sz="1400" dirty="0">
                <a:solidFill>
                  <a:srgbClr val="FFFFFF"/>
                </a:solidFill>
                <a:latin typeface="Verdana" pitchFamily="34"/>
              </a:rPr>
              <a:t>de Derecho y CC.EE. y EE.                  Facultad de CC. del Trabajo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73527" y="3946799"/>
            <a:ext cx="7546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solidFill>
                  <a:srgbClr val="FFFFFF"/>
                </a:solidFill>
                <a:latin typeface="Verdana" pitchFamily="34"/>
              </a:rPr>
              <a:t>Facultad</a:t>
            </a:r>
            <a:r>
              <a:rPr lang="es-ES" b="1" dirty="0">
                <a:solidFill>
                  <a:srgbClr val="FFFFFF"/>
                </a:solidFill>
                <a:latin typeface="Verdana" pitchFamily="34"/>
              </a:rPr>
              <a:t> </a:t>
            </a:r>
            <a:r>
              <a:rPr lang="es-ES" sz="1400" dirty="0">
                <a:solidFill>
                  <a:srgbClr val="FFFFFF"/>
                </a:solidFill>
                <a:latin typeface="Verdana" pitchFamily="34"/>
              </a:rPr>
              <a:t>de CC. de la Educación                      Centro de Magisterio S. Corazón 					         (adscrito) </a:t>
            </a:r>
          </a:p>
        </p:txBody>
      </p:sp>
    </p:spTree>
    <p:extLst>
      <p:ext uri="{BB962C8B-B14F-4D97-AF65-F5344CB8AC3E}">
        <p14:creationId xmlns:p14="http://schemas.microsoft.com/office/powerpoint/2010/main" val="25157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11710" y="1723265"/>
            <a:ext cx="438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Verdana" pitchFamily="34"/>
              </a:rPr>
              <a:t>Facultad</a:t>
            </a:r>
            <a:r>
              <a:rPr lang="es-ES" b="1" dirty="0">
                <a:solidFill>
                  <a:srgbClr val="FFFFFF"/>
                </a:solidFill>
                <a:latin typeface="Verdana" pitchFamily="34"/>
              </a:rPr>
              <a:t> </a:t>
            </a:r>
            <a:r>
              <a:rPr lang="es-ES" dirty="0">
                <a:solidFill>
                  <a:srgbClr val="FFFFFF"/>
                </a:solidFill>
                <a:latin typeface="Verdana" pitchFamily="34"/>
              </a:rPr>
              <a:t>de Derecho y CC.EE. y EE. </a:t>
            </a:r>
            <a:endParaRPr lang="es-ES" dirty="0"/>
          </a:p>
        </p:txBody>
      </p:sp>
      <p:sp>
        <p:nvSpPr>
          <p:cNvPr id="5" name="AutoShape 4" descr="data:image/jpeg;base64,/9j/4AAQSkZJRgABAQAAAQABAAD/2wCEAAkGBxMTEhUTEhMWFhUXFRcXFxgXFxgYFRgVGBgXFhgYFxcYHSggGBolHRgWITEhJSkrLi4uFx8zODMtNygtLisBCgoKDg0OGxAQGi8lHyAtLS0tLS0tLS0tLS0tLS0tLS0tLS0tLS0tLS0tLS0tLS0tLS0tLS0tLS0tLS0tLS0tLf/AABEIAMIBAwMBIgACEQEDEQH/xAAcAAABBQEBAQAAAAAAAAAAAAAFAAIDBAYBBwj/xABJEAACAQIEAwUFBAcHAgMJAAABAhEAAwQSITEFQVEGEyJhcTKBkaGxI0JSwQcUYnKy0eEkMzRDc6LwY4KSw/EVJVNUZHSDs8L/xAAZAQADAQEBAAAAAAAAAAAAAAABAgMABAX/xAAnEQACAgMAAgIBAwUAAAAAAAAAAQIRAyExEkEiMlFhcfATI0KRof/aAAwDAQACEQMRAD8A8pFSCmAU8CkoqjS8DMWh6n60WS5QjhaxaTzBP+41eV6RoqmXswO9Me3FQK9dfFBRJOlDQTppGq9nGq7QAR6jQ1YrKmY5FRYgeGp4qO+PCaJilVLH4rLoNz8qt33yqT0oC7FjJ51mKji61r+w3Yy7j7mngsqftLhHvyoPvPHuG55Ai+yXAHxuJSwmk6u3JLY9pvnA6kgc6+leEcNt4aylmyuVEEAc+pJPMkySepp4xXWCc60iHgPArGEt93h7YUfeO7uertuT9OUUSpUqc5xVnu23ZxcZYIAHeoCbbefNSeh28jB5VoaVYx8y3FqJhWl7c8P7nHX1AgF86+lwB9PIEke6s8y0jWzoTtFNxrUoWulPF7qkVaFGsL9muzF7Gm4LMDIhYlvZzGciT1JB9INZfFWmRmVgQykqwO4YGCD5g19HdheCDC4REIi4/wBpc65mA09wge49a89/TT2byOuNtjRyEugfjjwP7wIPmF60ZQTj+qFhk2eUsedMx9mbRNtZb0lh1intU2CeCR76lB0ys1aM9hsQbeYRJYR8Y+YoxwjDuzF7gifukbxzg7Vb4jhQ4U81YEfET8qIWlqrIpCIqMipiKaRQoYhK0wipSKYwrAIqVdilRBYGAp6imipFrGRqMLbixaPl9STXQat4e3/AGdB+wp+QNVCaQoMxGICCTQl7xYy3u6Cm47EZm02FT8GwD4i8lm0Jd2gdBzJPQAAk+QqbdlIhbs3wS/i7nd2Fk7sx0VB1ZuX1PKtf2m7HXMHbtuX7xTo7BYyvyESdDyPUcpFekdl+EWsHYWzaE82eNbj82P5DkNOVEsXaS7ba3cWVYEMPL16+flVI+CRCWR2eAio7w0NFON8MbD33strlOh/Ep1VveCPfIodeGhrFLM/xe7svvND7YqfHNNw+WlWuA8OOIv2rC73LipI5AmCfcJPuodYeI9q/Q92fFjCfrDD7TEQw6i0PYHv1b/uXpW/plm0EUKohVAUDkABAFPq5yt27FSpUqwBUqVKsY8n/S9hIxNq5+O1l96MZ+TrWAIr1P8ATABkw55hrg+IT+VeV3LgHOlky0OEZGvuox2TwIvYuxbIkG4pI6qviYfAGgv6ws71r/0apmx1sg7LcOkfgI6HrSKSDJaPb6D9pcNaxOHu4d2H2iECPEwbdWCiSYYA7cqkxDWU/vWHo7TG06Mf2h8R1qC72gw6j29PIEddjtyPxHWnUvwQPmXEWyrFWBBBIIO4I0INRo0EHzrQdu8hx197UZHbvBqDq4BeY0nPm+NZ01zvTOxbQWSrWw15VTwRkCpse0ADrVG6Vk0rZFaxOYnSP5VOaGZoM0SttIrRlZpKjhFMYVNFMYUwpDFKnRSogAa09RTVp4oBN3hV+yQfsL/CKBcRu5UPXatGtoqApEEKv0BHyrL8bBLhACSWMAakmYAA5nWptlASK1fY83bH9oRTJBVW8Q02YqyjTXT3VJwzsLeKhrwyfsffj9r8Pp9K3PanF8O4Xas2rty4lzu1y2rQDsQNDcdZyqC089YMTBhUgykl0iwHbm4Cc6zO8hXUHWPYg8xvyA9a0WB7bWHIBgHyYTz5MBB2+dZTgj4fHKTYe3deScrr3dwgawsaZo5Eg1Zx3ZAqGYhsg2yy+5gHxDUHqKNCVEtdv+6vol+20spyMIIJQ6g69Cf956VhL/sn0otd4Uy5gl0QBJWWTTXkZB2PwoTiR4W9DTIKVGPcySfM/Wtx+hzDB+JIT/l27jj1gW//ADKwz2yDBFbn9EXEbdjGO1wxNhlG25uWzzInbl0pYvY0/qfQFKhYx6lZRyNjEEeGQCQrDprSuY22PacHyktVvL9Dlovm6oJ116DU/AUxsT+FSfWAPfzHwoDjO1GHtiMwkbagfLf5UGxXbxB7Ck7wY8xGrFeXlz+Ic6CoN8RtmuN5D0E/P+lQ4iMpzOROkyBE6bbTJG4NedYjtbiXMIpE7anz/Dl+vIUNvPinMNcCTylVO3KJOwHPkKR5EUWKX7AvtlaxfeFbtx7tlWPduAoQg84t+EE/HSsle0rb3OGklc1zNLRO8aifaJ61luL5Q5CKwAOmbf31JsulSBPeHy+FEOGX7qOHsFgw/CCfUEdKpLM7Vs8Jj0s4VLmRl3hFGtxhOumpEc/SsgMktfrbAFjkmNAVtjaNIBO30qC/w5iyh3zZo1ksd43Yx8qCJ2kxpclMGgRjJzmCREddPga1mEvC4ivASNxAJXqA3zmncX7FjJLiMf2pwSoUKkmcwJIAEgjaPWs+1H+0WIa6c5PgmEXoOp8zFAmNK1Q6doI8J+k1Y4vxGycllJZ1ksw9kSJK1X4Lu1EGsaRTraJvTApFWsC2kdNKhKU7BnxUkHsea0ETtUAadtq5xB9AvXf0qvgm5VXy3RLx1ZZy0qly0qYBnVp4pi1IorGPT+OYm2zoEu27jCxaz92VOUgFArAHRgFA1pvYt7C4m893LmC2whI1XNnLx0+6Kj7QYfDoYsal0TOWA7xXVjOU6QCAvnBrPMihpJIkDkSNOpH8qg5p8KR5Z7LhsTZZlIcRIJ9J8q827dZMRjLzHLcXMAp0YZVUAR/zead2TxCJirLNdUIHBYs0CIO4aKq9xoOelPj4JPoM4Jhlw95bloZDIBykgbyDG0g869O7dcdu2MCr4ZhbvYogh4Ld2Mim4VBMAzAH707ivPmtkEHprRrtreuFcLaYygw63FEDRnLKRPSEWmrdivaoynCOJ4tQ6XrxuF5GZznJDCCDmEzrvJOvKnYosvtTPnTGtVou0t/Ph8LCCAtyLh0LZnnLETC/VzUska2iuOXoyczuKM8B7M37xz2LMgnKWIUINp1YgaaULtgyNJ12rdfpE4vcTh2DtoMnfgm7l0nuVRMpjkSQf+2hBWGcvEGYnvsOclq8wGbKygsEJU66KWUjTkD76fYR3A728xmdJMA8xqY+VZ3s3iSxKHkJ91VeO3me7GYwOVPUnoW0tm3tcOQEeEkQdGI1OoEge6hfEO1eGw7hApJjVbKKTMjWTy36TTez2Ic4W4CSSnhBO+Vo0nfTX5dKE8L8QLEakmayirC5tmzTEo6C6CSpQmSIMa7qdQ2pEeVZHinEMdccdwyWUGx0LR8D86PYf/D3E5yD7pWqYt0yQrlYS4LfuPai84Lr7bKMoYQdSOR6xHKsrxq6Xcsdzr7uQ+EVqeFqcxUR4lYa+hP5Vl+MrDR5ClmtDQYJXetVdXMLXQWUj37msqN619vKLNljztgddQWH5UIdNMrd1V/AGFuCCSV0A8gZpttARI1q7w234/8Atb6Gq0TsyvEMNmUJB5HTyoXc4eg3n4/yrZ91QLjloA6CKjki1spCSegXhyF9gR1o1hkLLMR76r8AUZmBt5jlkNp4Y3MH4e+jjW6fFG1YmSVMxmPt5XYedRYb21+FEOMLN1o12215VRtWmDA5ToeYgbUjVSK3cSxxAeKR0qrZMMKislC5hmzSSwOx5R6DyqUnX30ZakLF3EJ1yoXvwYrlWtCUwIKmsiWHqPrUIqfDrLKOpA+dBgPQLT528QkCVbWSADpEzIjoffQDGKMxjrzrRKlpD4fHLxLH8AHhiTmidCNNaDXBL69a8+C3obE3sP8AYfhdm5dQXF72TqumWNeeYa6VaWwhGjpG0FlWIkRDEdD8KLdj7CJct3SdAIIBSRGePDObXN0qDE9nWVmKkskkhmt3FEEu34T+IfCvRh4pUTn5MGPw1jqFJHUCR8RV3tZYn9X/APtlH++5Q+5wd1I9gxGudRECyPvRHstRjtNw+4q4VrakKbKrKHKC2fMZgj7pJ89adtLYu0jIXcLRTtGsYLBDnF4f7rf8zXGsPr4gB+0FJkZQRLKNZzdJg9Kh7RuTh8KD+G4Y0AEvGn/h51DJOMo6HxO5Gdw/tD1q323dA2GWYIwdqQT94tclo8xl18vKqtj2h61S7dMTicOxEf2S2IBnQPd9KGFD5fQ7gcjEWysanIZ/C0THnoK5iml2ZoGp9OnOm8FxSC9aBkHOANDvp09apcbvAs2UnTNGh3k9R5Vatkr0ans8Qy3grSO5Y6H7wKwfXen8Mw8Az1n6Vn/0fhg+IjWcOx3jZh/OjFribRoij1Ynkh2gfjHwrKCbD5OjS8PTw3f9P/8ApagVKq8IxVx+9BYD7IkZV1nNGuYmdqH/AKzc53G/2j8PMAdTTKIHI1HDl+0X3/Q1keP/AN4fd9BV/grBr6DMXMyQXLaQZJBJ0mhnGlAcgQACRptoalmVIphdsFDerPaN5sYTfRboO8H7Qe4/1qsN6vcRwzXsPZFsSUa4CNgAxVgZPoaTE0pbGyptaJey2MFqw3gJGdm0KgaIpO5mfdWi4Zjna8EyKsh9cxY+HTbKOo51muGYK4loo+RZLGcwOjJl6j13otw/Ed3cFxire1lABHtZZJILT7Pzq7nBLpFQl+BXsXeDZZQax7Bn2Wbct+zG1U+LMWRGJklQTy+VdOa6xdS48Z0CrAjMIll19o6zXeJ2sttBrosa7++CanmnGUdFMcGnsg4GsuQZ1RhoSOU8vSuYiygJkLILAFoJHgDDU1XwN1lYFd+XLfTpRBMIABHdqRr96RPoR1+dDFNRRpw8nZzDMjhgrAkCdwREA8vMxVDKWfLmABO5gCjWCglhmDeGYgx6ySfOg19fH01qUkvLQ6uqYJyt37SNBKyPZI5GedTMhOwJ91GcPC75jO8t5kDfam8UBUwD8qM3syVIH3Tr7I+J/lSqRcISJj5gfI0qfzBQBFXOGJN60OtxBy5sBz0qmtWsA0XEPR1PwYU8uCHp9zBLZyAW1JGZc8MCo1JBWYEdNob4Zdfa99bbDYsnDsWAkW2AOmaY6R5cj67ViE9qvPxOxsXGeldl8Ct2wc6IwBEZlBM5lBgkbGflVri3DbNt1S3hfE6M02mZSCM0aKCvLmI166GDsgxe0bQMNlLJIBUmQDKnRiIBAOmnKJot2k4n3YFm14WGRiRpBBDKoA2GgJHMGOZrpcbsFtKkBzbZbZLXcQGGYKC7eLLIgq0gnTfyMxpQ3iGIZFSVzySpzpblm19ghQw3VT4l1O0zVPHcYuoGV3DqMpcOJDLmXWDqTLCW6wJira8UuYiw73W1BV8oMiCYjKonW4JjWIOgiKhXoVv0ylcQW2Csx8dvMXCMpD7iGEgMVJ5HULOxgV2sPjUeGMgjITlGpkagR6cvWaOYHtDnyq+GVrNsBCAolsoKnKdPECw1HNxrrQTtgLIuqMPrbyAgzJJJZtfOCN9foBFK7Q2OvLRn7PtD1qbtDgO/NsZSty2mXNBOa3ushZA1YmfOoLPtCj72iWOsSqjzER8tOtdONtcKTSfTL4Thr27tu40MEcNsynl+L0ruK4Hdus7DKAxJG5MEsRsPOtBEORmM7wZiOq9fSni6AxDO2uyjkOp/rVHOQqhH2UOznB2w/eEjM1xMgOwUHfQnxTp8POrFrgUbs3vZV5KPu/uiitqIEHNJ0Ovlp66VWGIt5sqqXgkFpgTzC0nlIfxh+DuEwbWwQh0fRjmLadJIkbnQVHb4daX8E+SEn4zV5NAMsxOxj4E8tqprjZYi2q5QdWOpYjpB0Fa5M3xRJ+rCDlYzpOg216igHF1hyOkfQdK0/tKYEHykT7x61m+OCHPu+gpZIKdgfnRXCx3UicwdTtOg1g6iRvQo70++3gAUsLmbQATKxB5eY/5NAWb0WcPxBu9KOylHBkHYQdOUdBUvE7p7yyitJGw9ogGNZ3/OgNzEqRGU6AyfkfdrTuFOTdXNBI2zE+z7tZ1J91NWjnUvRo7vGEKjKWQRHpG8CY6bnnUuOI7m2QxYZdGO531M1Ra9ZuXhABULCxsxOpZuv9aI8S/ukjTT8zQkisHbBWGMMPX3VLi+I5DDrJ6AxI6xvt1qqm9CcfiC1wlzrJGu4jSCBtWigZJNcNVwPGl7hGUKGRjtqIygD4VVxftmm9lrb98XIgFConSdOQ35VJjx4q0gwbrZy7fChdMzn2QeXVieW/Kr3HBsfIfSqNlZdyf2VHpE/UmiHGR4V/dH0FPJaMnsCjGP0FKnqBSp0JbM+KtYH+8SN86/GR1qqKt8OaLiGCfGugEk6jQDnRlwLPSrV8Cy+mViGEGAYyEDNrq8AE9DyrM2j4vfRxsUCt1VLMgJykBQBK6giNtI9QNooHa9quDGqYcP1Z6T2OuZWtMZgFhoCZzAj4UD7dce7vEP3ZBzAvLA7Dw5VGhJnfoBRTsgs3LYIzDWBJmeqxEEbzO1ed/pK/xu/wDkj3+N6uvKTa/US2EWx2dGd1BJAkAb62zCzMzGxjfeaKX8Vb7m2RehlyrctlYtsQ1x0uKREsc07aM00L7MYNXtsQW0YrHKSFYx7yPhWm7XcKKGysIVbDqiEaPntsfGw+8Yf4LPMCkUZdGoyN6wAWKxJJALOAWIjxarHON530O9c4ipEAkEgHUbHUmd9JmffRwYQKuUTpzOp6kz660J4+AHAH4E+MVnjcXY8F8gXa3oxxzFdzZDsjkEqPCOskSToB/Sg9ncVZ/SNZHd4IjmjTH/AOOrYg5HRawF4XVUgyDDIefmPL+lWMLhs1zLsWbUmBA95HKdKF9k18FkA/5hHu70yPhRLimKNq+Qpy+3r0AAGnTVhTvWxU7pB3H8OFkstp+8UoGBESrEahgNj/zlQfCWsoAjYf8ArVrgGPe9dUXLpuRbcANyGVYjy0j4VHZXSst7M9aH3rTsjC2QD6/TnQDD4zugWYSBoY38gBzrV4K2SwAg9QeY8vP1rLdpbGW0uupvRI00IcaRtSuLuxH0LcB4qmIkKCrDcMNddBGWZoPx1IuMD1PzM1zsPYC3wddUbc9LiirPa3/EP6j6CtPhWD2Z41JiIFlrksCrKBljdp38tKiNWLyzhMR5d0fg/wDWlgrkbJ9WAv11iCCF1PIQB5iDvy1q9ZsKHRgSysDLbT1+RGnnQdOfpp9a2nZ7hS3bCTsWf1nMVmdxAFUnD8HOihZvAXCyICojQbiQNdInXlymjWNJNlJEGDp7z0q6vCLas0LsxjUnYmN9THn1qLjK+AelJKLSKY+gC2daC4u9N1mAy67KABrpttz+dGRTOIoEvOqjRghI+f8AOhEOT0EOy14eBWgnx5TM6QSfSlxL2qMYPCItzMqgEg8h0oTxT2qM1QYEyJz3MDXygaelWOL+wv7o+lR4bVR6CpuKD7NfSnkvihU9mA4nbY3Wgnlz8hXKKYiyCxNcoqegPHbKIohwayXv2kXdriKNY1LADXlQ8Ub7HrONwo/69r5ODRYx6t2n4SuGssigD7BWaCSO8NyCQTr0A2rzyyfF769U/SOfDc/0rQ+Nwn8q8qs+1UJpKWh8f1PVOwFoEq0aifoRWV7U9lExN9rjXGU5ckAA6BiefrWu/R7t/wA86o4tvG37x+tdEV0i6APBuEDDIUDl5fNJAB2A5elaPtiC16yI0t2CZ6m45HyFo/8Aioc9Ge1Y8a/6afxXqzj8kg3oy91az/aURcH+mn8NaO6Kzvaj+8X/AE1/OlzqkNidsD2t60Hanhwv2MKCxXKp2AMyE6+lZ61vWu4gfsbH7v5CkxdGygXgmE7o20BJh5nSdWLenOjfEcfZ7wK6rnJI1RDrAJGbL6fKhWGvAXE1El1G46j+lC+1hV8ZbWRKsS20gQjCekxTzhYqlRosPi81427Kqjwdgq6DfWKfZZiJaJkjSPyA86H8AtquLD6EurgHmN29+gNFGCqSsg8/j4vzijjiLKRd4Z7Y9D9KCcZ4e19AqkAi6W8UxoXHL1otgr6h1GYSZgSJOh2HOgOM4jdV3CG1AZoDB8286kac6d6Atk3Z7gz2bgZnVhBAABB8Tq3P0qj2t/xD+7+EVf4bxK610K/dlYOqhwZGUj2tOZ+FD+1h+3f3fwipZeFMfTPGrtrXD4kf9MH4MKosauYU/Y4j/Qb5FaSH2Q2T6szCb++vQuxaj9WtnmGcb/tmvPEOo9R9a9D7FH+yr++/8RrqrZyphgmWf95vkzD8qG8b9kVfU+Jx+0fmS350O4u8p6Ej4EipZV8SuN/IzvOimL4UlybpZgwQaAjKYWRIihROtaC3c+zI/wCmD/tpMKtjZeF+wdR/zlQLiw8VGcM3s+6g/GPaNHN6BjJ+HHwj0H1NWOJf3a+lB/1h0QFCJg7gmdeUCiLXS1hSxBOswCBuetF/RAX2AZApVxjrSqVlAMtHexqzjsIP/qbO3+otAlo72Mtl8dhlBgm8kHXQzvoQfgRV/Yp7J+krCXcty4uXuwlrPM5h42URyOpX515XY9qvV+3GBuLgbzvdDx3Y0zgkd4oHtXGH3idjXlGH9r31zybctjw+p7B+jvBsLfeE+FtFAGxUmSTPP8qr47sheLuRjkVSxIBtJIBMwSTrHWi3YP8AwafvP9a0OY10ojezz6z2OfMC3EgyggkBbSkjpMGKIdquHHFOEtXcjKltiVZet0ZSSdd/lWyJ9KGWm/tj7f4e1/8AsvUGazzTGdlHRst3EODoYN9VMHoA0n4UA7WWclxV5LbUDxZzAJElvvHzr3m/eVRLbehP0BrwPtWtwXm70MDLZc4YHJmbKfEBI31gVLLeimLYGs71rmtLdt20u2lZVUFcygxpEiayNretjxPtKUwlnDMIjLcDQfZgoBAEGdTMzSwfoaf5K2CS3Z1tWrIIOhNm2WHoxEj41S4xbN64xeDMH7w5bAA6DyqhZ4hJjMvxj6mpbvEjm3T3sPyNZRkFyRFZw5QgpKkCJVrimPUPV08MVhmyqxJ1Ld4xJ6mXqliOIuxMIqA+ckemmvXXrU+A4mVXK7qCdpVifgopsck3QkvJeqJ7AXDt3xS14AYK21DCfCYaC2xPOqJGHxLNcNnMSZLDfWYB84irdy5nBH2rA/8Aw7bA+4mKgdVw2HuHu7ga5cUI1w5WWBOytBBGkkHaqNNb9CJ+T10amEwtkq72QNZgkxPw1qPtDie8fONmAO88gN6pWuH3cSjLlJbQ5mMCNR4ZG5JEmeVT8VtuuUXIzhFBiI0EQI5Uk9xKQTUtgk0V4EVzOrAFWtspB2IJE0Ic0X7OLN2P2T+VLD7IafGLE8DwygsA8gE+0I015rtXcFZw6Kki4QQGOUkiTqfZG1GOLWwtm6YOlt/4TXLWGTIsj7o3joPKutx2c6dIH4/iVq6TmW4ozkggEGMqjkNtDpThk7j7MsRmb2jJnnV04a3+EfAfyqPGKBbgDmfyqWWNRGg9mebeiGM7u4iSWBVIkEiSBzjcUPferIS4VEbRHsrz85mp4asefDmD4dZZ7LlnLKUIkkwZB58qvca9o1RsWroKCTCkckGg0191XuN+0aOX0CH6g68lt7QRiQQxMjp7qIYW0FwwVSSAW1O+pn86pYWY350Rtf3J/eP0FM1/bTF/yAj70q5c3NKoFAQKO9i5/X8JH/zNn+NaAA0d7F2g+OwqlcwN+2COozCfdXSuinvHb+3/AO77+o/y9j0upXjOG9qvWO2vCrVvB3WAynwxoupLCBOWfnXlOFTxf1rnn9h4/U9s7DKP1O3PV/4jR5riKJJAA1JkARWW7LCyMGma6EJDBiHCn2jsfSNar/quHt/3fErqgbDvFcD0AWrNv0iVWHMR2pwqkfaZpGhXUGTGh2OtVLHHbBxFy8GJtmzbQNlaMytefp0O+2nWgt3E2htxC6x69ypPxKiq3/tW2v8AnXW1n+4sKNKm/wCq/X8/2HxX5NqnaLDkxnjUqPC2pBggaa615Z+lfFLcxSMhJHcINVZTOe5yYA9K0Sdqcmwc+rKvyVaxPbjiRv3lciIthfaLbFjufWhL+pXy/n/WNCKTM/Z3r6A7KYVDg8OSik90upUTtXz9YOtb/B8cvi0iC64VVAABiAB5U2FbZsmz1a5gLTb2kPqo/lQzFcDwOue3bX/uyfQiK84u4+43tOx9WJ+pqubtdHiS8TaX+y/BV1KIfS7db5K5qWxc4XZXLbtiByCuf46x+FxP3SfT+VTNeFBRS4jOTfWaLE9osKvsYQH97KPyNULvaUfcw2GX1ST+VCLjyIiqNxSP6U6oAYvdoLx2KKP2baD55Z+dYjtXiGe7mYliVGpM0YL0A7Qe0PSpZvqVxdATmrnDr7ISUZVaCAWmBt+ETVJzRHgUd4J6GuePUUlwfjOJX3Vka7ah1ymDciDI0kUl4xfChf1i3sNfHIjlGQz8tqOMq9B8BTdPKunwk/ZCkCsHxlwZa4bg6JbaduRJEfCiD4o3LRYqy66Bt4gU9mpt5vs29fypckWo9Gj0z9zejeDvHu1E8ugoJc3o3gbEopJ5UmH7DT4Sd+Z/oP5VDxxTJq9ayIZKk+6dap4+9nPsj50c0k9CwRX4QkqZPPaBO1Eb91QmVVPny1oKLxtnYQd6lxGMBGmtaPyjQGvlZG9jXb5n+Vdoe2LM70qXwY1oDqaLdmMabOKs3QcpRwQTy+NBwat8PjvFnaapwCN/xjtRiMVlF15UfdGqz1gQJqDDsBqqg+qf1oA+HA1H5j6VZw+KYcwfXX61BJt2yriq0aYY9iIYA9NQse6Kt9yDqGoPgsUSPZHuFXVxvUGrx/ci0/RYaweRFRlGHL5zT1xamn94DsacFsrEsNwaB8caWHpRjH8TFo5SCZWRERzGvwrO4nFm4ZYD11qOWSqiuO+kNga1prb6DXkKBWmC/dU++fpRK1xKVh1OnshYEepM0uKSi9mnbL2euZqatmQDO4BjpTDbIrrsjZJnq5ZuyJ+NDHnpTrN4qd460DPYTLUxlqE3aaX/AOTQFOXLJ5fCs9xw6j0rQM56/OgfaIaj0qeX6lMb+RnXohwVvtB6Gh1yiHBI7wTtBqMeorLgeLUgCdhU1sryH1qQt0muuyHkQJY6/wDPeafjjbVMsnqeYmm4mSIihl1SPu/MVHI5coeP5bKN/LOjD4UR4ZjlC5WMRt5ydqo3bgHUVTzsT4R7zUoWnoaVNGnxDjy99C8Tf6fKqLYljozSabduCuh0TiR3XzGCa7ngaVAGpF9KTnB6/JCzmaVNJpVhimtWMI3jX94fWqimp8OfEPUfWiIjSu2lRI1Na5UavU0iykHsCwiZq0+I859QKF4V9KmLzTJAey6uIXmvw0qN7yToWHrB/lVZTSLinQKKHErT55VyZ/5zqkbt0bhT8qMsaHYlIpHBMKsdh8TpqI9Nfzorhyh3Y/SgKAUStLp0poQiLJMPWHUCAdOgqU68yKBW5H9B/Wp1Zh96reJFoKHD881c7uP/AFqguKfrNdONPStQKLpJ865JqqMePSnfrSnn9R9aFAplgvQrjwmI8UDemYviro8IUYQN4OvPUHShN/EsTMR6bfOoZJp6LY4VsrOnl86ucLOVwdhz9KqFzzJ+FcnzNRRRmwtrIBkkeWvzp5I5Vl8LjSGQFiQNlB/KYozcefvAfX412Y35I55Rpk2IvAc6G4m8eRHxFMvafemqlyedFoyIcRc/5v8AOkjTvpUdy5XEfzqY7V9JYA2qO6aRM1HcoMK0MmuFqaT5imM1agnC9Koy1KgayuKltbj1rtKiIGa4KVKkiVXC/hmPXnVm4daVKmRmdXauCu0qZAGk1UxdcpUWFFZDrRjC7ClSrQ6GZKd6U0qVVJjjUGIO1KlRiJPgxDSPOlSrSBj4BONqJmNYoZh7rT7R+JpUq5snSy4FE2qHEmFMaUqVQXRmN4eNjzonb3pUq64EJk8VWvUqVPMXHwoXBXAaVKpIqdO/uqO4aVKh7D6ImqJqVKixRppUqVAY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62" y="2746799"/>
            <a:ext cx="2684217" cy="2010572"/>
          </a:xfrm>
          <a:prstGeom prst="rect">
            <a:avLst/>
          </a:prstGeom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44E777A1-29B8-AA4E-88A3-3E8D433A07EC}"/>
              </a:ext>
            </a:extLst>
          </p:cNvPr>
          <p:cNvSpPr txBox="1"/>
          <p:nvPr/>
        </p:nvSpPr>
        <p:spPr>
          <a:xfrm>
            <a:off x="3929792" y="2312377"/>
            <a:ext cx="4932365" cy="20462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Grados (curso 2022-2023):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Derecho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Administración y Dirección de Empresas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Derecho + A.D.E.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Ingeniería Civil + A.D.E</a:t>
            </a:r>
            <a:r>
              <a:rPr lang="es-ES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68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1F2EEF3A-3F59-F140-A8D7-4247373EC3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4592" y="2592269"/>
            <a:ext cx="2819396" cy="21145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ángulo 3"/>
          <p:cNvSpPr/>
          <p:nvPr/>
        </p:nvSpPr>
        <p:spPr>
          <a:xfrm>
            <a:off x="611710" y="1723265"/>
            <a:ext cx="4068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Verdana" pitchFamily="34"/>
              </a:rPr>
              <a:t>Facultad</a:t>
            </a:r>
            <a:r>
              <a:rPr lang="es-ES" b="1" dirty="0">
                <a:solidFill>
                  <a:srgbClr val="FFFFFF"/>
                </a:solidFill>
                <a:latin typeface="Verdana" pitchFamily="34"/>
              </a:rPr>
              <a:t> </a:t>
            </a:r>
            <a:r>
              <a:rPr lang="es-ES" dirty="0">
                <a:solidFill>
                  <a:srgbClr val="FFFFFF"/>
                </a:solidFill>
                <a:latin typeface="Verdana" pitchFamily="34"/>
              </a:rPr>
              <a:t>de Ciencias del Trabajo. </a:t>
            </a:r>
            <a:endParaRPr lang="es-ES" dirty="0"/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E0E660BD-8BE8-264F-97C1-CEF51597A7CF}"/>
              </a:ext>
            </a:extLst>
          </p:cNvPr>
          <p:cNvSpPr txBox="1"/>
          <p:nvPr/>
        </p:nvSpPr>
        <p:spPr>
          <a:xfrm>
            <a:off x="3779837" y="2186838"/>
            <a:ext cx="5364163" cy="232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Grados (curso 2022-2023):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  <a:r>
              <a:rPr lang="es-ES" sz="16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Relaciones Laborales y Recursos Humanos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Turismo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Turismo + Traducción e Interpretación (Anexo de la Facultad de Medicina) </a:t>
            </a:r>
          </a:p>
        </p:txBody>
      </p:sp>
    </p:spTree>
    <p:extLst>
      <p:ext uri="{BB962C8B-B14F-4D97-AF65-F5344CB8AC3E}">
        <p14:creationId xmlns:p14="http://schemas.microsoft.com/office/powerpoint/2010/main" val="356719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2">
            <a:extLst>
              <a:ext uri="{FF2B5EF4-FFF2-40B4-BE49-F238E27FC236}">
                <a16:creationId xmlns:a16="http://schemas.microsoft.com/office/drawing/2014/main" id="{2F47F107-CFE6-EE45-ABE6-655AFFE1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0966" y="2379017"/>
            <a:ext cx="3058771" cy="22940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ángulo 2"/>
          <p:cNvSpPr/>
          <p:nvPr/>
        </p:nvSpPr>
        <p:spPr>
          <a:xfrm>
            <a:off x="611710" y="1723265"/>
            <a:ext cx="4600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Verdana" pitchFamily="34"/>
              </a:rPr>
              <a:t>Facultad</a:t>
            </a:r>
            <a:r>
              <a:rPr lang="es-ES" b="1" dirty="0">
                <a:solidFill>
                  <a:srgbClr val="FFFFFF"/>
                </a:solidFill>
                <a:latin typeface="Verdana" pitchFamily="34"/>
              </a:rPr>
              <a:t> </a:t>
            </a:r>
            <a:r>
              <a:rPr lang="es-ES" dirty="0">
                <a:solidFill>
                  <a:srgbClr val="FFFFFF"/>
                </a:solidFill>
                <a:latin typeface="Verdana" pitchFamily="34"/>
              </a:rPr>
              <a:t>de Ciencias de la Educación. </a:t>
            </a:r>
            <a:endParaRPr lang="es-ES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11A6D33-01CC-6449-B417-2D24268DCF12}"/>
              </a:ext>
            </a:extLst>
          </p:cNvPr>
          <p:cNvSpPr txBox="1"/>
          <p:nvPr/>
        </p:nvSpPr>
        <p:spPr>
          <a:xfrm>
            <a:off x="4299438" y="2092597"/>
            <a:ext cx="4353665" cy="32367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Grados (curso 2022-2023):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Educación Infantil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Educación Infantil (Itinerario Bilingüe)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Educación Primaria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Educación Primaria</a:t>
            </a:r>
            <a:r>
              <a:rPr lang="es-ES" sz="1600" b="1" i="0" u="none" strike="noStrike" kern="1200" cap="none" spc="0" dirty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(Itinerario Bilingüe)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Educación Social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Psicología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Symbol" pitchFamily="18"/>
              <a:buChar char="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Estudios Ingleses + Educación Primaria (Itinerario Bilingüe) </a:t>
            </a:r>
          </a:p>
        </p:txBody>
      </p:sp>
    </p:spTree>
    <p:extLst>
      <p:ext uri="{BB962C8B-B14F-4D97-AF65-F5344CB8AC3E}">
        <p14:creationId xmlns:p14="http://schemas.microsoft.com/office/powerpoint/2010/main" val="7969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5829300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78A913-F8B7-4CEF-9431-D8B7F94DB0C6}" type="slidenum">
              <a:t>35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33396" y="1030291"/>
            <a:ext cx="7696203" cy="5651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sng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PLAZOS DE LA PREINSCRIPCIÓN - FASE I-  Curso 2022/2023</a:t>
            </a:r>
          </a:p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(Fuente: </a:t>
            </a:r>
            <a:r>
              <a:rPr lang="es-ES" sz="1000" b="1" i="1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Wel</a:t>
            </a:r>
            <a:r>
              <a:rPr lang="es-ES" sz="10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 del DUA https://www.juntadeandalucia.es/economiaconocimientoempresasyuniversidad/sguit/) 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52403" y="1700217"/>
            <a:ext cx="2814642" cy="6159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uFillTx/>
                <a:latin typeface="Arial" pitchFamily="34"/>
                <a:cs typeface="Tahoma" pitchFamily="34"/>
              </a:rPr>
              <a:t>Presentación solicitud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514600" y="1581872"/>
            <a:ext cx="6324603" cy="7557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Del </a:t>
            </a:r>
            <a:r>
              <a:rPr lang="es-ES" sz="2000" b="1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 23 de junio al 1 de julio</a:t>
            </a:r>
          </a:p>
          <a:p>
            <a:pPr marL="0" marR="0" lvl="0" indent="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1" i="0" u="none" strike="noStrike" kern="1200" cap="none" spc="0" baseline="0" dirty="0">
              <a:solidFill>
                <a:srgbClr val="FFFFFF"/>
              </a:solidFill>
              <a:uFillTx/>
              <a:latin typeface="Garamond" pitchFamily="18"/>
              <a:cs typeface="Tahoma" pitchFamily="34"/>
            </a:endParaRPr>
          </a:p>
        </p:txBody>
      </p:sp>
      <p:sp>
        <p:nvSpPr>
          <p:cNvPr id="6" name="Text Box 8"/>
          <p:cNvSpPr txBox="1"/>
          <p:nvPr/>
        </p:nvSpPr>
        <p:spPr>
          <a:xfrm>
            <a:off x="425040" y="3003991"/>
            <a:ext cx="2209803" cy="6159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uFillTx/>
                <a:latin typeface="Arial" pitchFamily="34"/>
                <a:cs typeface="Tahoma" pitchFamily="34"/>
              </a:rPr>
              <a:t>Adjudicación plazas</a:t>
            </a:r>
          </a:p>
        </p:txBody>
      </p:sp>
      <p:sp>
        <p:nvSpPr>
          <p:cNvPr id="10" name="AutoShape 1033"/>
          <p:cNvSpPr/>
          <p:nvPr/>
        </p:nvSpPr>
        <p:spPr>
          <a:xfrm>
            <a:off x="2339976" y="2394284"/>
            <a:ext cx="202502" cy="197415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+- 0 0 5400000"/>
              <a:gd name="f9" fmla="val 174718"/>
              <a:gd name="f10" fmla="val 50000"/>
              <a:gd name="f11" fmla="+- 0 0 -180"/>
              <a:gd name="f12" fmla="+- 0 0 -270"/>
              <a:gd name="f13" fmla="+- 0 0 -360"/>
              <a:gd name="f14" fmla="abs f3"/>
              <a:gd name="f15" fmla="abs f4"/>
              <a:gd name="f16" fmla="abs f5"/>
              <a:gd name="f17" fmla="+- 2700000 f1 0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+- f17 0 f1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f1 0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*/ f32 f7 1"/>
              <a:gd name="f40" fmla="val f37"/>
              <a:gd name="f41" fmla="val f38"/>
              <a:gd name="f42" fmla="*/ f39 1 f0"/>
              <a:gd name="f43" fmla="*/ f6 f36 1"/>
              <a:gd name="f44" fmla="+- f41 0 f6"/>
              <a:gd name="f45" fmla="+- f40 0 f6"/>
              <a:gd name="f46" fmla="+- 0 0 f42"/>
              <a:gd name="f47" fmla="*/ f40 f36 1"/>
              <a:gd name="f48" fmla="*/ f41 f36 1"/>
              <a:gd name="f49" fmla="*/ f45 1 2"/>
              <a:gd name="f50" fmla="min f45 f44"/>
              <a:gd name="f51" fmla="*/ f44 f10 1"/>
              <a:gd name="f52" fmla="+- 0 0 f46"/>
              <a:gd name="f53" fmla="+- f6 f49 0"/>
              <a:gd name="f54" fmla="*/ f50 f9 1"/>
              <a:gd name="f55" fmla="*/ f51 1 100000"/>
              <a:gd name="f56" fmla="*/ f52 f0 1"/>
              <a:gd name="f57" fmla="*/ f49 f36 1"/>
              <a:gd name="f58" fmla="*/ f54 1 100000"/>
              <a:gd name="f59" fmla="*/ f56 1 f7"/>
              <a:gd name="f60" fmla="*/ f53 f36 1"/>
              <a:gd name="f61" fmla="*/ f55 f36 1"/>
              <a:gd name="f62" fmla="+- f55 f58 0"/>
              <a:gd name="f63" fmla="+- f59 0 f1"/>
              <a:gd name="f64" fmla="*/ f58 f36 1"/>
              <a:gd name="f65" fmla="cos 1 f63"/>
              <a:gd name="f66" fmla="sin 1 f63"/>
              <a:gd name="f67" fmla="*/ f62 f36 1"/>
              <a:gd name="f68" fmla="+- 0 0 f65"/>
              <a:gd name="f69" fmla="+- 0 0 f66"/>
              <a:gd name="f70" fmla="+- 0 0 f68"/>
              <a:gd name="f71" fmla="+- 0 0 f69"/>
              <a:gd name="f72" fmla="val f70"/>
              <a:gd name="f73" fmla="val f71"/>
              <a:gd name="f74" fmla="*/ f72 f49 1"/>
              <a:gd name="f75" fmla="*/ f73 f58 1"/>
              <a:gd name="f76" fmla="+- f40 0 f74"/>
              <a:gd name="f77" fmla="+- f58 0 f75"/>
              <a:gd name="f78" fmla="+- f41 f75 0"/>
              <a:gd name="f79" fmla="+- f78 0 f58"/>
              <a:gd name="f80" fmla="*/ f76 f36 1"/>
              <a:gd name="f81" fmla="*/ f77 f36 1"/>
              <a:gd name="f82" fmla="*/ f79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47" y="f43"/>
              </a:cxn>
              <a:cxn ang="f34">
                <a:pos x="f43" y="f61"/>
              </a:cxn>
              <a:cxn ang="f35">
                <a:pos x="f47" y="f48"/>
              </a:cxn>
            </a:cxnLst>
            <a:rect l="f80" t="f81" r="f47" b="f82"/>
            <a:pathLst>
              <a:path stroke="0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  <a:close/>
              </a:path>
              <a:path fill="none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</a:path>
            </a:pathLst>
          </a:custGeom>
          <a:noFill/>
          <a:ln w="19046" cap="flat">
            <a:solidFill>
              <a:srgbClr val="FFFFFF"/>
            </a:solidFill>
            <a:prstDash val="solid"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BF352EA-E3C0-9C47-B307-01C9FC65C2FE}"/>
              </a:ext>
            </a:extLst>
          </p:cNvPr>
          <p:cNvSpPr txBox="1"/>
          <p:nvPr/>
        </p:nvSpPr>
        <p:spPr>
          <a:xfrm>
            <a:off x="2542478" y="468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6ADCFF58-01E0-BE45-A06F-38974C780C36}"/>
              </a:ext>
            </a:extLst>
          </p:cNvPr>
          <p:cNvSpPr txBox="1"/>
          <p:nvPr/>
        </p:nvSpPr>
        <p:spPr>
          <a:xfrm>
            <a:off x="533396" y="4751175"/>
            <a:ext cx="7924803" cy="3570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uFillTx/>
                <a:latin typeface="Arial" pitchFamily="34"/>
                <a:cs typeface="Tahoma" pitchFamily="34"/>
              </a:rPr>
              <a:t>Ejemplo de petición de plazas en una preinscripción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CB38EA16-AA6F-6844-BBAD-28970FA49BD3}"/>
              </a:ext>
            </a:extLst>
          </p:cNvPr>
          <p:cNvSpPr txBox="1"/>
          <p:nvPr/>
        </p:nvSpPr>
        <p:spPr>
          <a:xfrm>
            <a:off x="2813538" y="5078871"/>
            <a:ext cx="5851041" cy="19287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457200" marR="0" lvl="0" indent="-45720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Grado en Medicina – UCO</a:t>
            </a:r>
          </a:p>
          <a:p>
            <a:pPr marL="457200" marR="0" lvl="0" indent="-45720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Grado en Veterinaria – UCO</a:t>
            </a:r>
          </a:p>
          <a:p>
            <a:pPr marL="457200" marR="0" lvl="0" indent="-45720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Grado en Enfermería - UCO</a:t>
            </a:r>
          </a:p>
          <a:p>
            <a:pPr marL="457200" marR="0" lvl="0" indent="-45720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Grado en Fisioterapia – UCO</a:t>
            </a:r>
          </a:p>
          <a:p>
            <a:pPr marL="457200" marR="0" lvl="0" indent="-45720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1" i="0" u="none" strike="noStrike" kern="1200" cap="none" spc="0" baseline="0" dirty="0">
              <a:solidFill>
                <a:srgbClr val="FFFFFF"/>
              </a:solidFill>
              <a:uFillTx/>
              <a:latin typeface="Garamond" pitchFamily="18"/>
              <a:cs typeface="Tahoma" pitchFamily="34"/>
            </a:endParaRPr>
          </a:p>
        </p:txBody>
      </p:sp>
      <p:sp>
        <p:nvSpPr>
          <p:cNvPr id="15" name="Text Box 9"/>
          <p:cNvSpPr txBox="1"/>
          <p:nvPr/>
        </p:nvSpPr>
        <p:spPr>
          <a:xfrm>
            <a:off x="2441227" y="2012942"/>
            <a:ext cx="6629400" cy="27368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0"/>
              </a:spcAft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sng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Primera </a:t>
            </a:r>
            <a:r>
              <a:rPr lang="es-ES" sz="2000" b="1" u="sng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adjudicación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: 7 de julio			 Matrícula o reserva: Del 7 al 11 de julio. Alegaciones: </a:t>
            </a:r>
            <a:r>
              <a:rPr lang="es-ES" sz="2000" b="1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d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el 7 al </a:t>
            </a:r>
            <a:r>
              <a:rPr lang="es-ES" sz="2000" b="1" i="0" u="none" strike="noStrike" kern="1200" cap="none" spc="0" baseline="0" dirty="0" err="1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al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 9 de julio.</a:t>
            </a:r>
          </a:p>
          <a:p>
            <a:pPr marL="342900" marR="0" lvl="0" indent="-34290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0"/>
              </a:spcAft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sng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Segunda adjudicación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: 14 de julio                   	 	    Matrícula o reserva y alegaciones: Del 14 al 1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5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 de julio</a:t>
            </a:r>
          </a:p>
          <a:p>
            <a:pPr marL="342900" lvl="0" indent="-342900">
              <a:lnSpc>
                <a:spcPct val="86000"/>
              </a:lnSpc>
              <a:spcBef>
                <a:spcPts val="500"/>
              </a:spcBef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u="sng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Tercera lista</a:t>
            </a:r>
            <a:r>
              <a:rPr lang="es-ES" sz="2000" b="1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: 20 de julio				 Matrícula o reserva y alegaciones: Del 20 al 21 de julio</a:t>
            </a:r>
          </a:p>
          <a:p>
            <a:pPr marL="342900" lvl="0" indent="-342900">
              <a:lnSpc>
                <a:spcPct val="86000"/>
              </a:lnSpc>
              <a:spcBef>
                <a:spcPts val="500"/>
              </a:spcBef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u="sng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Cuarta lista</a:t>
            </a:r>
            <a:r>
              <a:rPr lang="es-ES" sz="2000" b="1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: 25 de julio                   	 	    Matrícula  y alegaciones: Del 25 al 26 de julio</a:t>
            </a:r>
            <a:endParaRPr lang="es-ES" sz="2000" b="1" i="0" u="none" strike="noStrike" kern="1200" cap="none" spc="0" baseline="0" dirty="0">
              <a:solidFill>
                <a:srgbClr val="FFFFFF"/>
              </a:solidFill>
              <a:uFillTx/>
              <a:latin typeface="Garamond" pitchFamily="18"/>
              <a:cs typeface="Tahom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52158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8" y="1621082"/>
            <a:ext cx="4307132" cy="8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8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8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6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3BD549-FF74-4551-86C3-0BCCC14CCA3C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2270" y="4005264"/>
            <a:ext cx="6192838" cy="1439859"/>
          </a:xfrm>
          <a:prstGeom prst="rect">
            <a:avLst/>
          </a:prstGeom>
          <a:solidFill>
            <a:srgbClr val="28525A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tique Olive Compact" pitchFamily="3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tique Olive Compact" pitchFamily="34"/>
                <a:ea typeface="+mn-ea"/>
                <a:cs typeface="+mn-cs"/>
              </a:rPr>
              <a:t>Características del acceso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tique Olive Compact" pitchFamily="3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3" y="1219196"/>
            <a:ext cx="8001000" cy="1828800"/>
          </a:xfrm>
          <a:prstGeom prst="rect">
            <a:avLst/>
          </a:prstGeom>
          <a:solidFill>
            <a:srgbClr val="28525A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tique Olive Compact" pitchFamily="34"/>
                <a:ea typeface="+mn-ea"/>
                <a:cs typeface="+mn-cs"/>
              </a:rPr>
              <a:t>I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tique Olive Compact" pitchFamily="3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tique Olive Compact" pitchFamily="34"/>
                <a:ea typeface="+mn-ea"/>
                <a:cs typeface="+mn-cs"/>
              </a:rPr>
              <a:t>ACCESO A LA UNIVERSIDAD:</a:t>
            </a:r>
          </a:p>
        </p:txBody>
      </p:sp>
    </p:spTree>
    <p:extLst>
      <p:ext uri="{BB962C8B-B14F-4D97-AF65-F5344CB8AC3E}">
        <p14:creationId xmlns:p14="http://schemas.microsoft.com/office/powerpoint/2010/main" val="28199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925"/>
            <a:ext cx="9144000" cy="7181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1924"/>
            <a:ext cx="9144000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650"/>
            <a:ext cx="9144000" cy="73635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43649"/>
            <a:ext cx="9214337" cy="73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00" y="0"/>
            <a:ext cx="917245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997" y="0"/>
            <a:ext cx="91630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3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3003232"/>
            <a:ext cx="8101584" cy="37719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8101585" cy="300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lecha derecha 1"/>
          <p:cNvSpPr/>
          <p:nvPr/>
        </p:nvSpPr>
        <p:spPr>
          <a:xfrm>
            <a:off x="3674085" y="900113"/>
            <a:ext cx="785813" cy="85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96" y="0"/>
            <a:ext cx="8692705" cy="30527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96" y="2846192"/>
            <a:ext cx="8702230" cy="401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176964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FFDF58A-D081-47DD-9AF9-04C44A0379D1}" type="slidenum">
              <a:t>5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3" y="1052510"/>
            <a:ext cx="6400800" cy="457200"/>
          </a:xfrm>
          <a:prstGeom prst="rect">
            <a:avLst/>
          </a:prstGeom>
          <a:solidFill>
            <a:srgbClr val="28525A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kern="0" smtClean="0">
                <a:solidFill>
                  <a:srgbClr val="FFFFFF"/>
                </a:solidFill>
                <a:latin typeface="Antique Olive Compact" pitchFamily="34"/>
              </a:rPr>
              <a:t>PE</a:t>
            </a:r>
            <a:r>
              <a:rPr lang="es-ES" sz="2400" b="1" i="0" u="none" strike="noStrike" kern="1200" cap="none" spc="0" baseline="0" smtClean="0">
                <a:solidFill>
                  <a:srgbClr val="FFFFFF"/>
                </a:solidFill>
                <a:uFillTx/>
                <a:latin typeface="Antique Olive Compact" pitchFamily="34"/>
              </a:rPr>
              <a:t>vAU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Antique Olive Compact" pitchFamily="34"/>
            </a:endParaRPr>
          </a:p>
        </p:txBody>
      </p:sp>
      <p:sp>
        <p:nvSpPr>
          <p:cNvPr id="4" name="Rectángulo 2"/>
          <p:cNvSpPr/>
          <p:nvPr/>
        </p:nvSpPr>
        <p:spPr>
          <a:xfrm>
            <a:off x="971550" y="1815925"/>
            <a:ext cx="2146297" cy="369883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FFFFFF"/>
            </a:solidFill>
            <a:prstDash val="solid"/>
            <a:miter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1" i="0" u="none" strike="noStrike" kern="1200" cap="none" spc="0" baseline="0">
                <a:solidFill>
                  <a:srgbClr val="404040"/>
                </a:solidFill>
                <a:uFillTx/>
                <a:latin typeface="Arial" pitchFamily="34"/>
              </a:rPr>
              <a:t>Prueba de acceso</a:t>
            </a:r>
            <a:endParaRPr lang="es-ES" sz="1900" b="0" i="0" u="none" strike="noStrike" kern="1200" cap="none" spc="0" baseline="0">
              <a:solidFill>
                <a:srgbClr val="404040"/>
              </a:solidFill>
              <a:uFillTx/>
              <a:latin typeface="Arial" pitchFamily="34"/>
            </a:endParaRPr>
          </a:p>
        </p:txBody>
      </p:sp>
      <p:sp>
        <p:nvSpPr>
          <p:cNvPr id="5" name="Rectángulo 7"/>
          <p:cNvSpPr/>
          <p:nvPr/>
        </p:nvSpPr>
        <p:spPr>
          <a:xfrm>
            <a:off x="4606675" y="1870692"/>
            <a:ext cx="2378070" cy="369883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FFFFFF"/>
            </a:solidFill>
            <a:prstDash val="solid"/>
            <a:miter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1" i="0" u="none" strike="noStrike" kern="1200" cap="none" spc="0" baseline="0">
                <a:solidFill>
                  <a:srgbClr val="404040"/>
                </a:solidFill>
                <a:uFillTx/>
                <a:latin typeface="Arial" pitchFamily="34"/>
              </a:rPr>
              <a:t>Prueba de admisión</a:t>
            </a:r>
            <a:endParaRPr lang="es-ES" sz="1900" b="0" i="0" u="none" strike="noStrike" kern="1200" cap="none" spc="0" baseline="0">
              <a:solidFill>
                <a:srgbClr val="404040"/>
              </a:solidFill>
              <a:uFillTx/>
              <a:latin typeface="Arial" pitchFamily="34"/>
            </a:endParaRPr>
          </a:p>
        </p:txBody>
      </p:sp>
      <p:cxnSp>
        <p:nvCxnSpPr>
          <p:cNvPr id="6" name="Conector recto 4"/>
          <p:cNvCxnSpPr/>
          <p:nvPr/>
        </p:nvCxnSpPr>
        <p:spPr>
          <a:xfrm flipH="1">
            <a:off x="3851031" y="1916116"/>
            <a:ext cx="248" cy="3131555"/>
          </a:xfrm>
          <a:prstGeom prst="straightConnector1">
            <a:avLst/>
          </a:prstGeom>
          <a:noFill/>
          <a:ln w="38103" cap="flat">
            <a:solidFill>
              <a:srgbClr val="D28521"/>
            </a:solidFill>
            <a:prstDash val="solid"/>
            <a:round/>
          </a:ln>
        </p:spPr>
      </p:cxnSp>
      <p:sp>
        <p:nvSpPr>
          <p:cNvPr id="7" name="Rectángulo 6"/>
          <p:cNvSpPr/>
          <p:nvPr/>
        </p:nvSpPr>
        <p:spPr>
          <a:xfrm>
            <a:off x="375996" y="2744963"/>
            <a:ext cx="3240084" cy="1815882"/>
          </a:xfrm>
          <a:prstGeom prst="rect">
            <a:avLst/>
          </a:prstGeom>
          <a:gradFill>
            <a:gsLst>
              <a:gs pos="0">
                <a:srgbClr val="4A7F8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 cap="flat">
            <a:solidFill>
              <a:schemeClr val="accent2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1200" cap="none" spc="0" baseline="0" dirty="0">
                <a:uFillTx/>
                <a:latin typeface="Arial" pitchFamily="34"/>
              </a:rPr>
              <a:t>Obligatoria</a:t>
            </a:r>
            <a:r>
              <a:rPr lang="es-ES" sz="1400" b="0" i="0" u="none" strike="noStrike" kern="1200" cap="none" spc="0" baseline="0" dirty="0">
                <a:uFillTx/>
                <a:latin typeface="Arial" pitchFamily="34"/>
              </a:rPr>
              <a:t> para el acceso a la universidad del alumnado de bachillerato.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uFillTx/>
                <a:latin typeface="Arial" pitchFamily="34"/>
              </a:rPr>
              <a:t>4 materias generales. 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uFillTx/>
                <a:latin typeface="Arial" pitchFamily="34"/>
              </a:rPr>
              <a:t>Cursadas en el bloque de asignaturas troncales de 2º curso. 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uFillTx/>
                <a:latin typeface="Arial" pitchFamily="34"/>
              </a:rPr>
              <a:t>Que correspondan a cada modalidad.</a:t>
            </a:r>
          </a:p>
        </p:txBody>
      </p:sp>
      <p:cxnSp>
        <p:nvCxnSpPr>
          <p:cNvPr id="8" name="Conector recto de flecha 9"/>
          <p:cNvCxnSpPr/>
          <p:nvPr/>
        </p:nvCxnSpPr>
        <p:spPr>
          <a:xfrm>
            <a:off x="1905267" y="2271711"/>
            <a:ext cx="0" cy="387349"/>
          </a:xfrm>
          <a:prstGeom prst="straightConnector1">
            <a:avLst/>
          </a:prstGeom>
          <a:noFill/>
          <a:ln w="9528" cap="flat">
            <a:solidFill>
              <a:srgbClr val="D28521"/>
            </a:solidFill>
            <a:prstDash val="solid"/>
            <a:round/>
            <a:tailEnd type="arrow"/>
          </a:ln>
        </p:spPr>
      </p:cxnSp>
      <p:sp>
        <p:nvSpPr>
          <p:cNvPr id="9" name="Rectángulo 17"/>
          <p:cNvSpPr/>
          <p:nvPr/>
        </p:nvSpPr>
        <p:spPr>
          <a:xfrm>
            <a:off x="4311166" y="2788952"/>
            <a:ext cx="3375022" cy="1600438"/>
          </a:xfrm>
          <a:prstGeom prst="rect">
            <a:avLst/>
          </a:prstGeom>
          <a:gradFill>
            <a:gsLst>
              <a:gs pos="0">
                <a:srgbClr val="4A7F8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 cap="flat">
            <a:solidFill>
              <a:srgbClr val="D28521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1200" cap="none" spc="0" baseline="0" dirty="0">
                <a:uFillTx/>
                <a:latin typeface="Arial" pitchFamily="34"/>
              </a:rPr>
              <a:t>Voluntaria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uFillTx/>
                <a:latin typeface="Arial" pitchFamily="34"/>
              </a:rPr>
              <a:t>Sirve para mejorar nota de acceso.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uFillTx/>
                <a:latin typeface="Arial" pitchFamily="34"/>
              </a:rPr>
              <a:t>Se puede realizar hasta un máximo de 4 exámenes.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uFillTx/>
                <a:latin typeface="Arial" pitchFamily="34"/>
              </a:rPr>
              <a:t>Sobre materias de opción del bloque de asig</a:t>
            </a:r>
            <a:r>
              <a:rPr lang="es-ES" sz="1400" dirty="0">
                <a:latin typeface="Arial" pitchFamily="34"/>
              </a:rPr>
              <a:t>naturas</a:t>
            </a:r>
            <a:r>
              <a:rPr lang="es-ES" sz="1400" b="0" i="0" u="none" strike="noStrike" kern="1200" cap="none" spc="0" baseline="0" dirty="0">
                <a:uFillTx/>
                <a:latin typeface="Arial" pitchFamily="34"/>
              </a:rPr>
              <a:t> troncales de 2º curso.</a:t>
            </a:r>
          </a:p>
        </p:txBody>
      </p:sp>
      <p:cxnSp>
        <p:nvCxnSpPr>
          <p:cNvPr id="10" name="Conector recto de flecha 18"/>
          <p:cNvCxnSpPr/>
          <p:nvPr/>
        </p:nvCxnSpPr>
        <p:spPr>
          <a:xfrm>
            <a:off x="5795710" y="2293566"/>
            <a:ext cx="0" cy="387349"/>
          </a:xfrm>
          <a:prstGeom prst="straightConnector1">
            <a:avLst/>
          </a:prstGeom>
          <a:noFill/>
          <a:ln w="9528" cap="flat">
            <a:solidFill>
              <a:srgbClr val="D28521"/>
            </a:solidFill>
            <a:prstDash val="solid"/>
            <a:round/>
            <a:tailEnd type="arrow"/>
          </a:ln>
        </p:spPr>
      </p:cxnSp>
      <p:sp>
        <p:nvSpPr>
          <p:cNvPr id="13" name="CuadroTexto 12"/>
          <p:cNvSpPr txBox="1"/>
          <p:nvPr/>
        </p:nvSpPr>
        <p:spPr>
          <a:xfrm>
            <a:off x="998848" y="5082595"/>
            <a:ext cx="6624635" cy="1200329"/>
          </a:xfrm>
          <a:prstGeom prst="rect">
            <a:avLst/>
          </a:prstGeom>
          <a:gradFill>
            <a:gsLst>
              <a:gs pos="0">
                <a:srgbClr val="4A7F8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solidFill>
              <a:srgbClr val="D2852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El alumnado procedente de C.F.G.S. no ha de realizar la Prueba de acceso. Accede a la Universidad con la nota media de su Ciclo. Al igual que el alumnado de bachillerato, puede realizar la Prueba de admisión si desea mejorar su nota de acceso.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-212722"/>
            <a:ext cx="8604504" cy="71723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-212721"/>
            <a:ext cx="9161586" cy="71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5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00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538" y="0"/>
            <a:ext cx="9292627" cy="69103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538" y="-1"/>
            <a:ext cx="9292627" cy="6910387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-448408" y="2521635"/>
            <a:ext cx="518746" cy="133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8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7" y="0"/>
            <a:ext cx="9125543" cy="58202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6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1350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71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450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04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3" y="0"/>
            <a:ext cx="924872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241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7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1295403" y="1052510"/>
            <a:ext cx="6400800" cy="457200"/>
          </a:xfrm>
          <a:prstGeom prst="rect">
            <a:avLst/>
          </a:prstGeom>
          <a:solidFill>
            <a:srgbClr val="28525A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Antique Olive Compact" pitchFamily="34"/>
              </a:rPr>
              <a:t>PEvAU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Antique Olive Compact" pitchFamily="34"/>
            </a:endParaRPr>
          </a:p>
        </p:txBody>
      </p:sp>
      <p:sp>
        <p:nvSpPr>
          <p:cNvPr id="3" name="Text Box 4"/>
          <p:cNvSpPr txBox="1"/>
          <p:nvPr/>
        </p:nvSpPr>
        <p:spPr>
          <a:xfrm>
            <a:off x="179386" y="1516480"/>
            <a:ext cx="8785226" cy="4968027"/>
          </a:xfrm>
          <a:prstGeom prst="rect">
            <a:avLst/>
          </a:prstGeom>
          <a:gradFill>
            <a:gsLst>
              <a:gs pos="0">
                <a:srgbClr val="4A7F8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3" cap="flat">
            <a:solidFill>
              <a:srgbClr val="D28521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u="sng" strike="noStrike" kern="1200" cap="none" spc="0" baseline="0" dirty="0">
                <a:uFillTx/>
                <a:latin typeface="Times New Roman" pitchFamily="18"/>
              </a:rPr>
              <a:t>PRUEBA DE ACCESO.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strike="noStrike" kern="1200" cap="none" spc="0" baseline="0" dirty="0">
                <a:uFillTx/>
                <a:latin typeface="Times New Roman" pitchFamily="18"/>
              </a:rPr>
              <a:t>Materias: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 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>
                <a:uFillTx/>
                <a:latin typeface="Times New Roman" pitchFamily="18"/>
              </a:rPr>
              <a:t> 	</a:t>
            </a:r>
            <a:r>
              <a:rPr lang="es-ES" sz="1800" b="1" i="0" u="none" strike="noStrike" kern="1200" cap="none" spc="0" baseline="0" dirty="0">
                <a:uFillTx/>
                <a:latin typeface="Times New Roman" pitchFamily="18"/>
              </a:rPr>
              <a:t>-  Lengua Castellana y Literatura II </a:t>
            </a:r>
            <a:br>
              <a:rPr lang="es-ES" sz="1800" b="1" i="0" u="none" strike="noStrike" kern="1200" cap="none" spc="0" baseline="0" dirty="0">
                <a:uFillTx/>
                <a:latin typeface="Times New Roman" pitchFamily="18"/>
              </a:rPr>
            </a:br>
            <a:r>
              <a:rPr lang="es-ES" sz="1800" b="1" i="0" u="none" strike="noStrike" kern="1200" cap="none" spc="0" baseline="0" dirty="0">
                <a:uFillTx/>
                <a:latin typeface="Times New Roman" pitchFamily="18"/>
              </a:rPr>
              <a:t>	-  Lengua Extranjera (podrán elegir el idioma extranjero entre: alemán,                      	    francés, italiano, inglés o portugués)</a:t>
            </a:r>
            <a:br>
              <a:rPr lang="es-ES" sz="1800" b="1" i="0" u="none" strike="noStrike" kern="1200" cap="none" spc="0" baseline="0" dirty="0">
                <a:uFillTx/>
                <a:latin typeface="Times New Roman" pitchFamily="18"/>
              </a:rPr>
            </a:br>
            <a:r>
              <a:rPr lang="es-ES" sz="1800" b="1" i="0" u="none" strike="noStrike" kern="1200" cap="none" spc="0" baseline="0" dirty="0">
                <a:uFillTx/>
                <a:latin typeface="Times New Roman" pitchFamily="18"/>
              </a:rPr>
              <a:t>	-  Historia de España </a:t>
            </a:r>
            <a:br>
              <a:rPr lang="es-ES" sz="1800" b="1" i="0" u="none" strike="noStrike" kern="1200" cap="none" spc="0" baseline="0" dirty="0">
                <a:uFillTx/>
                <a:latin typeface="Times New Roman" pitchFamily="18"/>
              </a:rPr>
            </a:br>
            <a:r>
              <a:rPr lang="es-ES" sz="1800" b="1" i="0" u="none" strike="noStrike" kern="1200" cap="none" spc="0" baseline="0" dirty="0">
                <a:uFillTx/>
                <a:latin typeface="Times New Roman" pitchFamily="18"/>
              </a:rPr>
              <a:t/>
            </a:r>
            <a:br>
              <a:rPr lang="es-ES" sz="1800" b="1" i="0" u="none" strike="noStrike" kern="1200" cap="none" spc="0" baseline="0" dirty="0">
                <a:uFillTx/>
                <a:latin typeface="Times New Roman" pitchFamily="18"/>
              </a:rPr>
            </a:br>
            <a:r>
              <a:rPr lang="es-ES" sz="1800" b="1" i="0" u="none" strike="noStrike" kern="1200" cap="none" spc="0" baseline="0" dirty="0">
                <a:uFillTx/>
                <a:latin typeface="Times New Roman" pitchFamily="18"/>
              </a:rPr>
              <a:t>	-  Fundamentos del Arte II (modalidad B. de Artes) </a:t>
            </a:r>
          </a:p>
          <a:p>
            <a:pPr marL="457200" marR="0" lvl="1" indent="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1" i="0" u="none" strike="noStrike" kern="1200" cap="none" spc="0" baseline="0" dirty="0">
                <a:uFillTx/>
                <a:latin typeface="Times New Roman" pitchFamily="18"/>
              </a:rPr>
              <a:t>	-  Matemáticas II (modalidad B. de Ciencias)</a:t>
            </a:r>
            <a:br>
              <a:rPr lang="es-ES" sz="1800" b="1" i="0" u="none" strike="noStrike" kern="1200" cap="none" spc="0" baseline="0" dirty="0">
                <a:uFillTx/>
                <a:latin typeface="Times New Roman" pitchFamily="18"/>
              </a:rPr>
            </a:br>
            <a:r>
              <a:rPr lang="es-ES" sz="1800" b="1" i="0" u="none" strike="noStrike" kern="1200" cap="none" spc="0" baseline="0" dirty="0">
                <a:uFillTx/>
                <a:latin typeface="Times New Roman" pitchFamily="18"/>
              </a:rPr>
              <a:t>	-  Latín II (modalidad B. de Humanidades y CC. Sociales. </a:t>
            </a:r>
            <a:r>
              <a:rPr lang="es-ES" sz="1800" b="1" i="0" u="none" strike="noStrike" kern="1200" cap="none" spc="0" dirty="0">
                <a:uFillTx/>
                <a:latin typeface="Times New Roman" pitchFamily="18"/>
              </a:rPr>
              <a:t> </a:t>
            </a:r>
            <a:r>
              <a:rPr lang="es-ES" sz="1800" b="1" i="0" u="none" strike="noStrike" kern="1200" cap="none" spc="0" baseline="0" dirty="0">
                <a:uFillTx/>
                <a:latin typeface="Times New Roman" pitchFamily="18"/>
              </a:rPr>
              <a:t>Itinerario de 			Humanidades )</a:t>
            </a:r>
            <a:br>
              <a:rPr lang="es-ES" sz="1800" b="1" i="0" u="none" strike="noStrike" kern="1200" cap="none" spc="0" baseline="0" dirty="0">
                <a:uFillTx/>
                <a:latin typeface="Times New Roman" pitchFamily="18"/>
              </a:rPr>
            </a:br>
            <a:r>
              <a:rPr lang="es-ES" sz="1800" b="1" i="0" u="none" strike="noStrike" kern="1200" cap="none" spc="0" baseline="0" dirty="0">
                <a:uFillTx/>
                <a:latin typeface="Times New Roman" pitchFamily="18"/>
              </a:rPr>
              <a:t>	- Matemáticas Aplicadas a las CC Sociales II </a:t>
            </a:r>
            <a:r>
              <a:rPr lang="es-ES" b="1" dirty="0">
                <a:latin typeface="Times New Roman" pitchFamily="18"/>
              </a:rPr>
              <a:t> </a:t>
            </a:r>
            <a:r>
              <a:rPr lang="es-ES" sz="1600" b="1" i="0" u="none" strike="noStrike" kern="1200" cap="none" spc="0" baseline="0" dirty="0">
                <a:uFillTx/>
                <a:latin typeface="Times New Roman" pitchFamily="18"/>
              </a:rPr>
              <a:t>(</a:t>
            </a:r>
            <a:r>
              <a:rPr lang="es-ES" b="1" i="0" u="none" strike="noStrike" kern="1200" cap="none" spc="0" baseline="0" dirty="0">
                <a:uFillTx/>
                <a:latin typeface="Times New Roman" pitchFamily="18"/>
              </a:rPr>
              <a:t>modalidad B. de  Humanidades 		y CC. Sociales. Itinerario de CC. Sociales)</a:t>
            </a:r>
          </a:p>
          <a:p>
            <a:pPr marL="457200" marR="0" lvl="1" indent="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uFillTx/>
                <a:latin typeface="Times New Roman" pitchFamily="18"/>
              </a:rPr>
              <a:t>Podrán elegir, cuando se inscriban en la misma, la modalidad por la que desean realizar la prueba.</a:t>
            </a:r>
          </a:p>
        </p:txBody>
      </p:sp>
      <p:sp>
        <p:nvSpPr>
          <p:cNvPr id="4" name="Abrir llave 3"/>
          <p:cNvSpPr/>
          <p:nvPr/>
        </p:nvSpPr>
        <p:spPr>
          <a:xfrm>
            <a:off x="611184" y="4076696"/>
            <a:ext cx="504821" cy="136842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+- 0 0 5400000"/>
              <a:gd name="f9" fmla="val 8308"/>
              <a:gd name="f10" fmla="val 50000"/>
              <a:gd name="f11" fmla="+- 0 0 -180"/>
              <a:gd name="f12" fmla="+- 0 0 -270"/>
              <a:gd name="f13" fmla="+- 0 0 -360"/>
              <a:gd name="f14" fmla="abs f3"/>
              <a:gd name="f15" fmla="abs f4"/>
              <a:gd name="f16" fmla="abs f5"/>
              <a:gd name="f17" fmla="+- 2700000 f1 0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+- f17 0 f1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f1 0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*/ f32 f7 1"/>
              <a:gd name="f40" fmla="val f37"/>
              <a:gd name="f41" fmla="val f38"/>
              <a:gd name="f42" fmla="*/ f39 1 f0"/>
              <a:gd name="f43" fmla="*/ f6 f36 1"/>
              <a:gd name="f44" fmla="+- f41 0 f6"/>
              <a:gd name="f45" fmla="+- f40 0 f6"/>
              <a:gd name="f46" fmla="+- 0 0 f42"/>
              <a:gd name="f47" fmla="*/ f40 f36 1"/>
              <a:gd name="f48" fmla="*/ f41 f36 1"/>
              <a:gd name="f49" fmla="*/ f45 1 2"/>
              <a:gd name="f50" fmla="min f45 f44"/>
              <a:gd name="f51" fmla="*/ f44 f10 1"/>
              <a:gd name="f52" fmla="+- 0 0 f46"/>
              <a:gd name="f53" fmla="+- f6 f49 0"/>
              <a:gd name="f54" fmla="*/ f50 f9 1"/>
              <a:gd name="f55" fmla="*/ f51 1 100000"/>
              <a:gd name="f56" fmla="*/ f52 f0 1"/>
              <a:gd name="f57" fmla="*/ f49 f36 1"/>
              <a:gd name="f58" fmla="*/ f54 1 100000"/>
              <a:gd name="f59" fmla="*/ f56 1 f7"/>
              <a:gd name="f60" fmla="*/ f53 f36 1"/>
              <a:gd name="f61" fmla="*/ f55 f36 1"/>
              <a:gd name="f62" fmla="+- f55 f58 0"/>
              <a:gd name="f63" fmla="+- f59 0 f1"/>
              <a:gd name="f64" fmla="*/ f58 f36 1"/>
              <a:gd name="f65" fmla="cos 1 f63"/>
              <a:gd name="f66" fmla="sin 1 f63"/>
              <a:gd name="f67" fmla="*/ f62 f36 1"/>
              <a:gd name="f68" fmla="+- 0 0 f65"/>
              <a:gd name="f69" fmla="+- 0 0 f66"/>
              <a:gd name="f70" fmla="+- 0 0 f68"/>
              <a:gd name="f71" fmla="+- 0 0 f69"/>
              <a:gd name="f72" fmla="val f70"/>
              <a:gd name="f73" fmla="val f71"/>
              <a:gd name="f74" fmla="*/ f72 f49 1"/>
              <a:gd name="f75" fmla="*/ f73 f58 1"/>
              <a:gd name="f76" fmla="+- f40 0 f74"/>
              <a:gd name="f77" fmla="+- f58 0 f75"/>
              <a:gd name="f78" fmla="+- f41 f75 0"/>
              <a:gd name="f79" fmla="+- f78 0 f58"/>
              <a:gd name="f80" fmla="*/ f76 f36 1"/>
              <a:gd name="f81" fmla="*/ f77 f36 1"/>
              <a:gd name="f82" fmla="*/ f79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47" y="f43"/>
              </a:cxn>
              <a:cxn ang="f34">
                <a:pos x="f43" y="f61"/>
              </a:cxn>
              <a:cxn ang="f35">
                <a:pos x="f47" y="f48"/>
              </a:cxn>
            </a:cxnLst>
            <a:rect l="f80" t="f81" r="f47" b="f82"/>
            <a:pathLst>
              <a:path stroke="0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  <a:close/>
              </a:path>
              <a:path fill="none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</a:path>
            </a:pathLst>
          </a:custGeom>
          <a:noFill/>
          <a:ln w="28575" cap="flat">
            <a:solidFill>
              <a:srgbClr val="D28521"/>
            </a:solidFill>
            <a:prstDash val="solid"/>
            <a:round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1" i="0" u="none" strike="noStrike" kern="1200" cap="none" spc="0" baseline="0">
              <a:solidFill>
                <a:srgbClr val="92D05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081" y="0"/>
            <a:ext cx="104584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8081" y="0"/>
            <a:ext cx="1045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7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338" y="0"/>
            <a:ext cx="92143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0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69459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2517531"/>
            <a:ext cx="38671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7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6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176964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169377" y="2082560"/>
            <a:ext cx="6210303" cy="523220"/>
          </a:xfrm>
          <a:prstGeom prst="rect">
            <a:avLst/>
          </a:prstGeom>
          <a:solidFill>
            <a:srgbClr val="FFFFFF"/>
          </a:solidFill>
          <a:ln w="38103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 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</a:rPr>
              <a:t>Calificación de la </a:t>
            </a:r>
            <a:r>
              <a:rPr lang="es-ES" sz="2800" b="1" dirty="0">
                <a:solidFill>
                  <a:srgbClr val="000000"/>
                </a:solidFill>
                <a:latin typeface="Times New Roman" pitchFamily="18"/>
              </a:rPr>
              <a:t>prueba</a:t>
            </a:r>
            <a:r>
              <a:rPr lang="es-ES" sz="2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</a:rPr>
              <a:t> de acceso - I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3853" y="3324825"/>
            <a:ext cx="8496303" cy="2600712"/>
          </a:xfrm>
          <a:prstGeom prst="rect">
            <a:avLst/>
          </a:prstGeom>
          <a:noFill/>
          <a:ln w="38103" cap="flat">
            <a:noFill/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uFillTx/>
                <a:latin typeface="Times New Roman" pitchFamily="18"/>
              </a:rPr>
              <a:t> </a:t>
            </a:r>
            <a:r>
              <a:rPr lang="es-ES" sz="1900" b="1" i="0" u="none" strike="noStrike" kern="1200" cap="none" spc="0" baseline="0" dirty="0">
                <a:uFillTx/>
                <a:latin typeface="Times New Roman" pitchFamily="18"/>
              </a:rPr>
              <a:t>*   Media aritmética de las calificaciones obtenidas en cada uno de los exámenes</a:t>
            </a: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1" i="0" u="none" strike="noStrike" kern="1200" cap="none" spc="0" baseline="0" dirty="0">
              <a:uFillTx/>
              <a:latin typeface="Times New Roman" pitchFamily="18"/>
            </a:endParaRP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uFillTx/>
                <a:latin typeface="Times New Roman" pitchFamily="18"/>
              </a:rPr>
              <a:t>  *  Se expresa de 0 a 10 con tres cifras decimales y redondeada a la milésima</a:t>
            </a: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1" i="0" u="none" strike="noStrike" kern="1200" cap="none" spc="0" baseline="0" dirty="0">
              <a:uFillTx/>
              <a:latin typeface="Times New Roman" pitchFamily="18"/>
            </a:endParaRP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uFillTx/>
                <a:latin typeface="Times New Roman" pitchFamily="18"/>
              </a:rPr>
              <a:t>  *  Esta calificación debe ser igual o superior a 4 puntos.</a:t>
            </a: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1" i="0" u="none" strike="noStrike" kern="1200" cap="none" spc="0" baseline="0" dirty="0">
              <a:uFillTx/>
              <a:latin typeface="Times New Roman" pitchFamily="18"/>
            </a:endParaRP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uFillTx/>
                <a:latin typeface="Times New Roman" pitchFamily="18"/>
              </a:rPr>
              <a:t>  </a:t>
            </a:r>
            <a:endParaRPr lang="es-ES" sz="1900" b="1" i="0" u="sng" strike="noStrike" kern="1200" cap="none" spc="0" baseline="0" dirty="0">
              <a:uFillTx/>
              <a:latin typeface="Times New Roman" pitchFamily="18"/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1295403" y="1052510"/>
            <a:ext cx="6400800" cy="457200"/>
          </a:xfrm>
          <a:prstGeom prst="rect">
            <a:avLst/>
          </a:prstGeom>
          <a:solidFill>
            <a:srgbClr val="28525A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Antique Olive Compact" pitchFamily="34"/>
              </a:rPr>
              <a:t>PEvAU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Antique Olive Compact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5829300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78A913-F8B7-4CEF-9431-D8B7F94DB0C6}" type="slidenum">
              <a:t>73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33396" y="1029714"/>
            <a:ext cx="7696203" cy="566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sng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PLAZOS DE LA PREINSCRIPCIÓN - FASE I-  Curso 2022/2023</a:t>
            </a:r>
          </a:p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(Fuente </a:t>
            </a:r>
            <a:r>
              <a:rPr lang="es-ES" sz="1000" b="1" i="1" dirty="0">
                <a:solidFill>
                  <a:srgbClr val="FFFFFF"/>
                </a:solidFill>
                <a:latin typeface="Arial" pitchFamily="34"/>
                <a:cs typeface="Tahoma" pitchFamily="34"/>
              </a:rPr>
              <a:t>web</a:t>
            </a:r>
            <a:r>
              <a:rPr lang="es-ES" sz="10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 DUA: https://www.juntadeandalucia.es/economiaconocimientoempresasyuniversidad/sguit/) </a:t>
            </a:r>
          </a:p>
        </p:txBody>
      </p:sp>
      <p:sp>
        <p:nvSpPr>
          <p:cNvPr id="7" name="Text Box 11"/>
          <p:cNvSpPr txBox="1"/>
          <p:nvPr/>
        </p:nvSpPr>
        <p:spPr>
          <a:xfrm>
            <a:off x="2233541" y="1765446"/>
            <a:ext cx="6752064" cy="51051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- 1.ª Lista de resulta: 2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alegaciones : 2 al 5 de septiembre.</a:t>
            </a:r>
          </a:p>
          <a:p>
            <a:r>
              <a:rPr lang="es-ES" dirty="0">
                <a:solidFill>
                  <a:schemeClr val="bg1"/>
                </a:solidFill>
              </a:rPr>
              <a:t>* Plazo de matrícula o confirmación de lista de espera : 2 al 5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- 2.ª Lista de resulta y 1.ª de titulados universitarios: 9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alegaciones: del 9 al 12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matrícula o confirmación de lista de espera: 9 al 12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- 3.ª Lista de resulta y 2.ª de titulados universitarios: 19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alegaciones: 19 al 21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matrícula o confirmación de lista de espera: 19 al 21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- 4.ª Lista de resulta y 3.ª de titulados universitarios: 26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alegaciones: 26 al 28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matrícula o confirmación de lista de espera: 26 al 28 de septiembre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</a:endParaRPr>
          </a:p>
          <a:p>
            <a:pPr marL="0" marR="0" lvl="0" indent="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0" i="0" u="none" strike="noStrike" kern="1200" cap="none" spc="0" baseline="0" dirty="0">
              <a:solidFill>
                <a:schemeClr val="bg1"/>
              </a:solidFill>
              <a:uFillTx/>
              <a:latin typeface="Garamond" pitchFamily="18"/>
            </a:endParaRPr>
          </a:p>
        </p:txBody>
      </p:sp>
      <p:sp>
        <p:nvSpPr>
          <p:cNvPr id="10" name="Text Box 10"/>
          <p:cNvSpPr txBox="1"/>
          <p:nvPr/>
        </p:nvSpPr>
        <p:spPr>
          <a:xfrm>
            <a:off x="23738" y="3702088"/>
            <a:ext cx="2209803" cy="6159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uFillTx/>
                <a:latin typeface="Arial" pitchFamily="34"/>
                <a:cs typeface="Tahoma" pitchFamily="34"/>
              </a:rPr>
              <a:t>Listas de Resultas</a:t>
            </a:r>
          </a:p>
        </p:txBody>
      </p:sp>
      <p:sp>
        <p:nvSpPr>
          <p:cNvPr id="13" name="AutoShape 1034"/>
          <p:cNvSpPr/>
          <p:nvPr/>
        </p:nvSpPr>
        <p:spPr>
          <a:xfrm>
            <a:off x="1938162" y="1963417"/>
            <a:ext cx="204571" cy="409448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+- 0 0 5400000"/>
              <a:gd name="f9" fmla="val 153251"/>
              <a:gd name="f10" fmla="val 50000"/>
              <a:gd name="f11" fmla="+- 0 0 -180"/>
              <a:gd name="f12" fmla="+- 0 0 -270"/>
              <a:gd name="f13" fmla="+- 0 0 -360"/>
              <a:gd name="f14" fmla="abs f3"/>
              <a:gd name="f15" fmla="abs f4"/>
              <a:gd name="f16" fmla="abs f5"/>
              <a:gd name="f17" fmla="+- 2700000 f1 0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+- f17 0 f1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f1 0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*/ f32 f7 1"/>
              <a:gd name="f40" fmla="val f37"/>
              <a:gd name="f41" fmla="val f38"/>
              <a:gd name="f42" fmla="*/ f39 1 f0"/>
              <a:gd name="f43" fmla="*/ f6 f36 1"/>
              <a:gd name="f44" fmla="+- f41 0 f6"/>
              <a:gd name="f45" fmla="+- f40 0 f6"/>
              <a:gd name="f46" fmla="+- 0 0 f42"/>
              <a:gd name="f47" fmla="*/ f40 f36 1"/>
              <a:gd name="f48" fmla="*/ f41 f36 1"/>
              <a:gd name="f49" fmla="*/ f45 1 2"/>
              <a:gd name="f50" fmla="min f45 f44"/>
              <a:gd name="f51" fmla="*/ f44 f10 1"/>
              <a:gd name="f52" fmla="+- 0 0 f46"/>
              <a:gd name="f53" fmla="+- f6 f49 0"/>
              <a:gd name="f54" fmla="*/ f50 f9 1"/>
              <a:gd name="f55" fmla="*/ f51 1 100000"/>
              <a:gd name="f56" fmla="*/ f52 f0 1"/>
              <a:gd name="f57" fmla="*/ f49 f36 1"/>
              <a:gd name="f58" fmla="*/ f54 1 100000"/>
              <a:gd name="f59" fmla="*/ f56 1 f7"/>
              <a:gd name="f60" fmla="*/ f53 f36 1"/>
              <a:gd name="f61" fmla="*/ f55 f36 1"/>
              <a:gd name="f62" fmla="+- f55 f58 0"/>
              <a:gd name="f63" fmla="+- f59 0 f1"/>
              <a:gd name="f64" fmla="*/ f58 f36 1"/>
              <a:gd name="f65" fmla="cos 1 f63"/>
              <a:gd name="f66" fmla="sin 1 f63"/>
              <a:gd name="f67" fmla="*/ f62 f36 1"/>
              <a:gd name="f68" fmla="+- 0 0 f65"/>
              <a:gd name="f69" fmla="+- 0 0 f66"/>
              <a:gd name="f70" fmla="+- 0 0 f68"/>
              <a:gd name="f71" fmla="+- 0 0 f69"/>
              <a:gd name="f72" fmla="val f70"/>
              <a:gd name="f73" fmla="val f71"/>
              <a:gd name="f74" fmla="*/ f72 f49 1"/>
              <a:gd name="f75" fmla="*/ f73 f58 1"/>
              <a:gd name="f76" fmla="+- f40 0 f74"/>
              <a:gd name="f77" fmla="+- f58 0 f75"/>
              <a:gd name="f78" fmla="+- f41 f75 0"/>
              <a:gd name="f79" fmla="+- f78 0 f58"/>
              <a:gd name="f80" fmla="*/ f76 f36 1"/>
              <a:gd name="f81" fmla="*/ f77 f36 1"/>
              <a:gd name="f82" fmla="*/ f79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47" y="f43"/>
              </a:cxn>
              <a:cxn ang="f34">
                <a:pos x="f43" y="f61"/>
              </a:cxn>
              <a:cxn ang="f35">
                <a:pos x="f47" y="f48"/>
              </a:cxn>
            </a:cxnLst>
            <a:rect l="f80" t="f81" r="f47" b="f82"/>
            <a:pathLst>
              <a:path stroke="0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  <a:close/>
              </a:path>
              <a:path fill="none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</a:path>
            </a:pathLst>
          </a:custGeom>
          <a:noFill/>
          <a:ln w="19046" cap="flat">
            <a:solidFill>
              <a:srgbClr val="FFFFFF"/>
            </a:solidFill>
            <a:prstDash val="solid"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72098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5829300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78A913-F8B7-4CEF-9431-D8B7F94DB0C6}" type="slidenum">
              <a:t>74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33396" y="1030291"/>
            <a:ext cx="7696203" cy="5651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sng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PLAZOS DE LA PREINSCRIPCIÓN - FASE II-  Curso 2022/2023</a:t>
            </a:r>
          </a:p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(Fuente </a:t>
            </a:r>
            <a:r>
              <a:rPr lang="es-ES" sz="1000" b="1" i="1" dirty="0">
                <a:solidFill>
                  <a:srgbClr val="FFFFFF"/>
                </a:solidFill>
                <a:latin typeface="Arial" pitchFamily="34"/>
                <a:cs typeface="Tahoma" pitchFamily="34"/>
              </a:rPr>
              <a:t>web</a:t>
            </a:r>
            <a:r>
              <a:rPr lang="es-ES" sz="10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 DUA: https://www.juntadeandalucia.es/economiaconocimientoempresasyuniversidad/sguit/)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-14463" y="2004135"/>
            <a:ext cx="2814642" cy="6159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uFillTx/>
                <a:latin typeface="Arial" pitchFamily="34"/>
                <a:cs typeface="Tahoma" pitchFamily="34"/>
              </a:rPr>
              <a:t>Presentación solicitud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722547" y="2064702"/>
            <a:ext cx="6324603" cy="7557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Del </a:t>
            </a:r>
            <a:r>
              <a:rPr lang="es-ES" sz="2000" b="1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 27 </a:t>
            </a:r>
            <a:r>
              <a:rPr lang="es-ES" sz="2000" b="1" dirty="0" smtClean="0">
                <a:solidFill>
                  <a:srgbClr val="FFFFFF"/>
                </a:solidFill>
                <a:latin typeface="Garamond" pitchFamily="18"/>
                <a:cs typeface="Tahoma" pitchFamily="34"/>
              </a:rPr>
              <a:t>al 29 </a:t>
            </a:r>
            <a:r>
              <a:rPr lang="es-ES" sz="2000" b="1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de JULIO</a:t>
            </a:r>
          </a:p>
          <a:p>
            <a:pPr marL="0" marR="0" lvl="0" indent="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1" i="0" u="none" strike="noStrike" kern="1200" cap="none" spc="0" baseline="0" dirty="0">
              <a:solidFill>
                <a:srgbClr val="FFFFFF"/>
              </a:solidFill>
              <a:uFillTx/>
              <a:latin typeface="Garamond" pitchFamily="18"/>
              <a:cs typeface="Tahoma" pitchFamily="34"/>
            </a:endParaRPr>
          </a:p>
        </p:txBody>
      </p:sp>
      <p:sp>
        <p:nvSpPr>
          <p:cNvPr id="6" name="Text Box 8"/>
          <p:cNvSpPr txBox="1"/>
          <p:nvPr/>
        </p:nvSpPr>
        <p:spPr>
          <a:xfrm>
            <a:off x="231424" y="3957039"/>
            <a:ext cx="2209803" cy="6159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uFillTx/>
                <a:latin typeface="Arial" pitchFamily="34"/>
                <a:cs typeface="Tahoma" pitchFamily="34"/>
              </a:rPr>
              <a:t>Adjudicación plazas</a:t>
            </a:r>
          </a:p>
        </p:txBody>
      </p:sp>
      <p:sp>
        <p:nvSpPr>
          <p:cNvPr id="10" name="AutoShape 1033"/>
          <p:cNvSpPr/>
          <p:nvPr/>
        </p:nvSpPr>
        <p:spPr>
          <a:xfrm>
            <a:off x="2238725" y="3183629"/>
            <a:ext cx="202502" cy="197415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+- 0 0 5400000"/>
              <a:gd name="f9" fmla="val 174718"/>
              <a:gd name="f10" fmla="val 50000"/>
              <a:gd name="f11" fmla="+- 0 0 -180"/>
              <a:gd name="f12" fmla="+- 0 0 -270"/>
              <a:gd name="f13" fmla="+- 0 0 -360"/>
              <a:gd name="f14" fmla="abs f3"/>
              <a:gd name="f15" fmla="abs f4"/>
              <a:gd name="f16" fmla="abs f5"/>
              <a:gd name="f17" fmla="+- 2700000 f1 0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+- f17 0 f1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f1 0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*/ f32 f7 1"/>
              <a:gd name="f40" fmla="val f37"/>
              <a:gd name="f41" fmla="val f38"/>
              <a:gd name="f42" fmla="*/ f39 1 f0"/>
              <a:gd name="f43" fmla="*/ f6 f36 1"/>
              <a:gd name="f44" fmla="+- f41 0 f6"/>
              <a:gd name="f45" fmla="+- f40 0 f6"/>
              <a:gd name="f46" fmla="+- 0 0 f42"/>
              <a:gd name="f47" fmla="*/ f40 f36 1"/>
              <a:gd name="f48" fmla="*/ f41 f36 1"/>
              <a:gd name="f49" fmla="*/ f45 1 2"/>
              <a:gd name="f50" fmla="min f45 f44"/>
              <a:gd name="f51" fmla="*/ f44 f10 1"/>
              <a:gd name="f52" fmla="+- 0 0 f46"/>
              <a:gd name="f53" fmla="+- f6 f49 0"/>
              <a:gd name="f54" fmla="*/ f50 f9 1"/>
              <a:gd name="f55" fmla="*/ f51 1 100000"/>
              <a:gd name="f56" fmla="*/ f52 f0 1"/>
              <a:gd name="f57" fmla="*/ f49 f36 1"/>
              <a:gd name="f58" fmla="*/ f54 1 100000"/>
              <a:gd name="f59" fmla="*/ f56 1 f7"/>
              <a:gd name="f60" fmla="*/ f53 f36 1"/>
              <a:gd name="f61" fmla="*/ f55 f36 1"/>
              <a:gd name="f62" fmla="+- f55 f58 0"/>
              <a:gd name="f63" fmla="+- f59 0 f1"/>
              <a:gd name="f64" fmla="*/ f58 f36 1"/>
              <a:gd name="f65" fmla="cos 1 f63"/>
              <a:gd name="f66" fmla="sin 1 f63"/>
              <a:gd name="f67" fmla="*/ f62 f36 1"/>
              <a:gd name="f68" fmla="+- 0 0 f65"/>
              <a:gd name="f69" fmla="+- 0 0 f66"/>
              <a:gd name="f70" fmla="+- 0 0 f68"/>
              <a:gd name="f71" fmla="+- 0 0 f69"/>
              <a:gd name="f72" fmla="val f70"/>
              <a:gd name="f73" fmla="val f71"/>
              <a:gd name="f74" fmla="*/ f72 f49 1"/>
              <a:gd name="f75" fmla="*/ f73 f58 1"/>
              <a:gd name="f76" fmla="+- f40 0 f74"/>
              <a:gd name="f77" fmla="+- f58 0 f75"/>
              <a:gd name="f78" fmla="+- f41 f75 0"/>
              <a:gd name="f79" fmla="+- f78 0 f58"/>
              <a:gd name="f80" fmla="*/ f76 f36 1"/>
              <a:gd name="f81" fmla="*/ f77 f36 1"/>
              <a:gd name="f82" fmla="*/ f79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47" y="f43"/>
              </a:cxn>
              <a:cxn ang="f34">
                <a:pos x="f43" y="f61"/>
              </a:cxn>
              <a:cxn ang="f35">
                <a:pos x="f47" y="f48"/>
              </a:cxn>
            </a:cxnLst>
            <a:rect l="f80" t="f81" r="f47" b="f82"/>
            <a:pathLst>
              <a:path stroke="0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  <a:close/>
              </a:path>
              <a:path fill="none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</a:path>
            </a:pathLst>
          </a:custGeom>
          <a:noFill/>
          <a:ln w="19046" cap="flat">
            <a:solidFill>
              <a:srgbClr val="FFFFFF"/>
            </a:solidFill>
            <a:prstDash val="solid"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BF352EA-E3C0-9C47-B307-01C9FC65C2FE}"/>
              </a:ext>
            </a:extLst>
          </p:cNvPr>
          <p:cNvSpPr txBox="1"/>
          <p:nvPr/>
        </p:nvSpPr>
        <p:spPr>
          <a:xfrm>
            <a:off x="2542478" y="468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5" name="Text Box 9"/>
          <p:cNvSpPr txBox="1"/>
          <p:nvPr/>
        </p:nvSpPr>
        <p:spPr>
          <a:xfrm>
            <a:off x="2339976" y="3324808"/>
            <a:ext cx="6629400" cy="15498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0"/>
              </a:spcAft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sng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Primera </a:t>
            </a:r>
            <a:r>
              <a:rPr lang="es-ES" sz="2000" b="1" u="sng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adjudicación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: 2 de septiembre			 Matrícula o reserva y alegaciones: 2 al </a:t>
            </a:r>
            <a:r>
              <a:rPr lang="es-ES" sz="2000" b="1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6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 de </a:t>
            </a:r>
            <a:r>
              <a:rPr lang="es-ES" sz="2000" b="1" dirty="0">
                <a:solidFill>
                  <a:srgbClr val="FFFFFF"/>
                </a:solidFill>
                <a:latin typeface="Garamond" pitchFamily="18"/>
                <a:cs typeface="Tahoma" pitchFamily="34"/>
              </a:rPr>
              <a:t>septiembre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.</a:t>
            </a:r>
          </a:p>
          <a:p>
            <a:pPr marL="342900" marR="0" lvl="0" indent="-34290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0"/>
              </a:spcAft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1" dirty="0">
              <a:solidFill>
                <a:srgbClr val="FFFFFF"/>
              </a:solidFill>
              <a:latin typeface="Garamond" pitchFamily="18"/>
              <a:cs typeface="Tahoma" pitchFamily="34"/>
            </a:endParaRPr>
          </a:p>
          <a:p>
            <a:pPr marL="342900" marR="0" lvl="0" indent="-34290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0"/>
              </a:spcAft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 </a:t>
            </a:r>
            <a:r>
              <a:rPr lang="es-ES" sz="2000" b="1" i="0" u="sng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Segunda adjudicación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cs typeface="Tahoma" pitchFamily="34"/>
              </a:rPr>
              <a:t>: 9 de septiembre                   	 Matrícula o reserva y alegaciones: 9 al 12 de septiembre.</a:t>
            </a:r>
          </a:p>
        </p:txBody>
      </p:sp>
    </p:spTree>
    <p:extLst>
      <p:ext uri="{BB962C8B-B14F-4D97-AF65-F5344CB8AC3E}">
        <p14:creationId xmlns:p14="http://schemas.microsoft.com/office/powerpoint/2010/main" val="46446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5829300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78A913-F8B7-4CEF-9431-D8B7F94DB0C6}" type="slidenum">
              <a:t>75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33396" y="1029714"/>
            <a:ext cx="7696203" cy="566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sng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PLAZOS DE LA PREINSCRIPCIÓN - FASE II-  Curso 2022/2023</a:t>
            </a:r>
          </a:p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(Fuente </a:t>
            </a:r>
            <a:r>
              <a:rPr lang="es-ES" sz="1000" b="1" i="1" dirty="0">
                <a:solidFill>
                  <a:srgbClr val="FFFFFF"/>
                </a:solidFill>
                <a:latin typeface="Arial" pitchFamily="34"/>
                <a:cs typeface="Tahoma" pitchFamily="34"/>
              </a:rPr>
              <a:t>web</a:t>
            </a:r>
            <a:r>
              <a:rPr lang="es-ES" sz="10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 DUA: https://www.juntadeandalucia.es/economiaconocimientoempresasyuniversidad/sguit/) </a:t>
            </a:r>
          </a:p>
        </p:txBody>
      </p:sp>
      <p:sp>
        <p:nvSpPr>
          <p:cNvPr id="7" name="Text Box 11"/>
          <p:cNvSpPr txBox="1"/>
          <p:nvPr/>
        </p:nvSpPr>
        <p:spPr>
          <a:xfrm>
            <a:off x="2233541" y="2734942"/>
            <a:ext cx="6752064" cy="31661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- 1.ª Lista de resulta: 19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alegaciones : 19 al 21 de septiembre.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Plazo de matrícula o confirmación de lista de resulta : 19 al 21 de septiembre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- 2.ª Lista de resulta: 26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alegaciones: 26 al 28 de septiembre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matrícula o confirmación de lista de resulta: 26 al 28 de septiembre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</a:endParaRPr>
          </a:p>
          <a:p>
            <a:pPr marL="0" marR="0" lvl="0" indent="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0" i="0" u="none" strike="noStrike" kern="1200" cap="none" spc="0" baseline="0" dirty="0">
              <a:solidFill>
                <a:schemeClr val="bg1"/>
              </a:solidFill>
              <a:uFillTx/>
              <a:latin typeface="Garamond" pitchFamily="18"/>
            </a:endParaRPr>
          </a:p>
        </p:txBody>
      </p:sp>
      <p:sp>
        <p:nvSpPr>
          <p:cNvPr id="10" name="Text Box 10"/>
          <p:cNvSpPr txBox="1"/>
          <p:nvPr/>
        </p:nvSpPr>
        <p:spPr>
          <a:xfrm>
            <a:off x="23738" y="3702088"/>
            <a:ext cx="2209803" cy="6159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uFillTx/>
                <a:latin typeface="Arial" pitchFamily="34"/>
                <a:cs typeface="Tahoma" pitchFamily="34"/>
              </a:rPr>
              <a:t>Listas de Resultas</a:t>
            </a:r>
          </a:p>
        </p:txBody>
      </p:sp>
    </p:spTree>
    <p:extLst>
      <p:ext uri="{BB962C8B-B14F-4D97-AF65-F5344CB8AC3E}">
        <p14:creationId xmlns:p14="http://schemas.microsoft.com/office/powerpoint/2010/main" val="32005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5829300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78A913-F8B7-4CEF-9431-D8B7F94DB0C6}" type="slidenum">
              <a:t>76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33396" y="1298206"/>
            <a:ext cx="7847033" cy="8285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sng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PLAZOS DE LA PREINSCRIPCIÓN - FASE II-  Curso 2022/2023</a:t>
            </a:r>
          </a:p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(Fuente </a:t>
            </a:r>
            <a:r>
              <a:rPr lang="es-ES" sz="1000" b="1" i="1" dirty="0">
                <a:solidFill>
                  <a:srgbClr val="FFFFFF"/>
                </a:solidFill>
                <a:latin typeface="Arial" pitchFamily="34"/>
                <a:cs typeface="Tahoma" pitchFamily="34"/>
              </a:rPr>
              <a:t>web</a:t>
            </a:r>
            <a:r>
              <a:rPr lang="es-ES" sz="10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Tahoma" pitchFamily="34"/>
              </a:rPr>
              <a:t> DUA: https://www.juntadeandalucia.es/economiaconocimientoempresasyuniversidad/sguit/) </a:t>
            </a:r>
          </a:p>
          <a:p>
            <a:pPr marL="0" marR="0" lvl="0" indent="0" algn="ctr" defTabSz="914400" rtl="0" fontAlgn="auto" hangingPunct="1">
              <a:lnSpc>
                <a:spcPct val="86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1" dirty="0">
                <a:solidFill>
                  <a:srgbClr val="FFFFFF"/>
                </a:solidFill>
                <a:latin typeface="Arial" pitchFamily="34"/>
                <a:cs typeface="Tahoma" pitchFamily="34"/>
              </a:rPr>
              <a:t>VÍA DE TITULADOS UNIVERSITARIOS</a:t>
            </a:r>
            <a:endParaRPr lang="es-ES" sz="1400" b="1" i="1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cs typeface="Tahoma" pitchFamily="34"/>
            </a:endParaRPr>
          </a:p>
        </p:txBody>
      </p:sp>
      <p:sp>
        <p:nvSpPr>
          <p:cNvPr id="7" name="Text Box 11"/>
          <p:cNvSpPr txBox="1"/>
          <p:nvPr/>
        </p:nvSpPr>
        <p:spPr>
          <a:xfrm>
            <a:off x="847801" y="2458889"/>
            <a:ext cx="6752064" cy="26121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- 1.ª Lista de titulados universitarios: 3 de octubre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alegaciones : 3 al 5 de octubre.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Plazo de matrícula, confirmación o reserva: 3 al 5 de octubre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- 2.ª Lista de titulados universitarios: 10 de octubre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alegaciones: del 10 al 13 de octubre</a:t>
            </a:r>
          </a:p>
          <a:p>
            <a:r>
              <a:rPr lang="es-ES" dirty="0">
                <a:solidFill>
                  <a:schemeClr val="bg1"/>
                </a:solidFill>
              </a:rPr>
              <a:t>* Plazo de matrícula o confirmación: 10 al 13 de octubre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</a:endParaRPr>
          </a:p>
          <a:p>
            <a:pPr marL="0" marR="0" lvl="0" indent="0" algn="l" defTabSz="914400" rtl="0" fontAlgn="auto" hangingPunct="1">
              <a:lnSpc>
                <a:spcPct val="86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0" i="0" u="none" strike="noStrike" kern="1200" cap="none" spc="0" baseline="0" dirty="0">
              <a:solidFill>
                <a:schemeClr val="bg1"/>
              </a:solidFill>
              <a:uFillTx/>
              <a:latin typeface="Garamond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1555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2AFCA3-CBCF-4975-949A-6A4F55BB326E}" type="slidenum">
              <a:t>77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2057400"/>
            <a:ext cx="8001000" cy="2057400"/>
          </a:xfrm>
          <a:prstGeom prst="rect">
            <a:avLst/>
          </a:prstGeom>
          <a:solidFill>
            <a:srgbClr val="3366FF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000" dirty="0">
                <a:solidFill>
                  <a:srgbClr val="FFFFFF"/>
                </a:solidFill>
                <a:latin typeface="Antique Olive Compact" pitchFamily="34"/>
              </a:rPr>
              <a:t>III</a:t>
            </a:r>
            <a:endParaRPr lang="es-ES" sz="3000" b="0" i="0" u="none" strike="noStrike" kern="1200" cap="none" spc="0" baseline="0" dirty="0">
              <a:solidFill>
                <a:srgbClr val="FFFFFF"/>
              </a:solidFill>
              <a:uFillTx/>
              <a:latin typeface="Antique Olive Compact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000" b="0" i="0" u="none" strike="noStrike" kern="1200" cap="none" spc="0" baseline="0" dirty="0">
                <a:solidFill>
                  <a:srgbClr val="FFFFFF"/>
                </a:solidFill>
                <a:uFillTx/>
                <a:latin typeface="Antique Olive Compact" pitchFamily="34"/>
              </a:rPr>
              <a:t>BECAS Y AYUDAS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1960685"/>
            <a:ext cx="8097715" cy="2989384"/>
          </a:xfrm>
          <a:prstGeom prst="rect">
            <a:avLst/>
          </a:prstGeom>
          <a:solidFill>
            <a:srgbClr val="28525A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4000" dirty="0">
                <a:solidFill>
                  <a:srgbClr val="FFFFFF"/>
                </a:solidFill>
                <a:latin typeface="Antique Olive Compact" pitchFamily="34"/>
              </a:rPr>
              <a:t>III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4000" dirty="0">
                <a:solidFill>
                  <a:srgbClr val="FFFFFF"/>
                </a:solidFill>
                <a:latin typeface="Antique Olive Compact" pitchFamily="34"/>
              </a:rPr>
              <a:t>BECAS Y AYUDAS</a:t>
            </a:r>
          </a:p>
        </p:txBody>
      </p:sp>
    </p:spTree>
    <p:extLst>
      <p:ext uri="{BB962C8B-B14F-4D97-AF65-F5344CB8AC3E}">
        <p14:creationId xmlns:p14="http://schemas.microsoft.com/office/powerpoint/2010/main" val="5676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23CBFC-6798-424C-92D4-CBD4CE91390B}" type="slidenum">
              <a:t>78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74288" y="1209053"/>
            <a:ext cx="8229600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600" b="0" i="0" u="none" strike="noStrike" kern="1200" cap="none" spc="0" baseline="0" dirty="0">
                <a:uFillTx/>
                <a:latin typeface="Verdana" pitchFamily="34"/>
              </a:rPr>
              <a:t>BECAS DEL MINISTERIO DE EDUCACIÓN </a:t>
            </a:r>
            <a:r>
              <a:rPr lang="es-ES" sz="2600" dirty="0">
                <a:latin typeface="Verdana" pitchFamily="34"/>
              </a:rPr>
              <a:t>Y FORMACIÓN PROFESIONAL</a:t>
            </a:r>
            <a:endParaRPr lang="es-ES" sz="2400" b="0" i="0" u="sng" strike="noStrike" kern="1200" cap="none" spc="0" baseline="0" dirty="0"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sng" strike="noStrike" kern="1200" cap="none" spc="0" baseline="0" dirty="0">
              <a:solidFill>
                <a:srgbClr val="D28521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2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/>
              </a:rPr>
              <a:t>- Becas para iniciar estudios universitarios: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2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/>
              </a:rPr>
              <a:t>El modelo de solicitud se cumplimenta en la página web del Ministerio de Educación: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chemeClr val="bg1"/>
                </a:solidFill>
                <a:latin typeface="Verdana" pitchFamily="34"/>
                <a:hlinkClick r:id="rId3"/>
              </a:rPr>
              <a:t>https://www.becaseducacion.gob.es/portada.html</a:t>
            </a:r>
            <a:endParaRPr lang="es-ES" dirty="0">
              <a:solidFill>
                <a:schemeClr val="bg1"/>
              </a:solidFill>
              <a:latin typeface="Verdana" pitchFamily="34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dirty="0">
              <a:solidFill>
                <a:srgbClr val="FFFFFF"/>
              </a:solidFill>
              <a:latin typeface="Verdana" pitchFamily="34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A12625-DE1A-CC41-B467-B31757D60864}"/>
              </a:ext>
            </a:extLst>
          </p:cNvPr>
          <p:cNvSpPr txBox="1"/>
          <p:nvPr/>
        </p:nvSpPr>
        <p:spPr>
          <a:xfrm>
            <a:off x="1193180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552D30-BA72-FC4C-B12D-64EE9E9EE595}"/>
              </a:ext>
            </a:extLst>
          </p:cNvPr>
          <p:cNvSpPr txBox="1"/>
          <p:nvPr/>
        </p:nvSpPr>
        <p:spPr>
          <a:xfrm>
            <a:off x="758283" y="5720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70E6FC6-BC8F-2744-B74B-C7D58D7150DD}"/>
              </a:ext>
            </a:extLst>
          </p:cNvPr>
          <p:cNvSpPr txBox="1"/>
          <p:nvPr/>
        </p:nvSpPr>
        <p:spPr>
          <a:xfrm>
            <a:off x="457200" y="4167308"/>
            <a:ext cx="8229600" cy="22467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600" dirty="0">
                <a:latin typeface="Verdana" pitchFamily="34"/>
              </a:rPr>
              <a:t>ÁREA DE BECAS</a:t>
            </a:r>
            <a:r>
              <a:rPr lang="es-ES" sz="2600" b="0" i="0" u="none" strike="noStrike" kern="1200" cap="none" spc="0" baseline="0" dirty="0">
                <a:uFillTx/>
                <a:latin typeface="Verdana" pitchFamily="34"/>
              </a:rPr>
              <a:t> DE LA UCO</a:t>
            </a:r>
            <a:endParaRPr lang="es-ES" sz="2400" b="0" i="0" u="sng" strike="noStrike" kern="1200" cap="none" spc="0" baseline="0" dirty="0">
              <a:uFillTx/>
              <a:latin typeface="Arial" pitchFamily="34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dirty="0">
                <a:solidFill>
                  <a:srgbClr val="FFFFFF"/>
                </a:solidFill>
                <a:latin typeface="Verdana" pitchFamily="34"/>
              </a:rPr>
              <a:t>Correo Electrónico: </a:t>
            </a:r>
            <a:r>
              <a:rPr lang="es-ES" sz="1200" dirty="0">
                <a:solidFill>
                  <a:srgbClr val="FFFFFF"/>
                </a:solidFill>
                <a:latin typeface="Verdana" pitchFamily="34"/>
                <a:hlinkClick r:id="rId4"/>
              </a:rPr>
              <a:t>becas@uco.es</a:t>
            </a:r>
            <a:endParaRPr lang="es-ES" sz="1200" dirty="0">
              <a:solidFill>
                <a:srgbClr val="FFFFFF"/>
              </a:solidFill>
              <a:latin typeface="Verdana" pitchFamily="34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chemeClr val="bg1"/>
                </a:solidFill>
              </a:rPr>
              <a:t>Teléfonos: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chemeClr val="bg1"/>
                </a:solidFill>
              </a:rPr>
              <a:t>957 218 203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chemeClr val="bg1"/>
                </a:solidFill>
              </a:rPr>
              <a:t>957 218 204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dirty="0">
                <a:solidFill>
                  <a:schemeClr val="bg1"/>
                </a:solidFill>
              </a:rPr>
              <a:t>957 218 205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1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15D536-0782-49A7-B483-FBF7AA3E27FD}" type="slidenum">
              <a:t>79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3 Marcador de número de diapositiva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2D705F4-E0BD-4FC8-A2D0-F78ADB903A38}" type="slidenum">
              <a:t>79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685800" y="981078"/>
            <a:ext cx="7848596" cy="4889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600" dirty="0">
                <a:latin typeface="Verdana" pitchFamily="34"/>
              </a:rPr>
              <a:t>OTRAS</a:t>
            </a:r>
            <a:r>
              <a:rPr lang="es-ES" sz="2600" b="0" i="0" u="none" strike="noStrike" kern="1200" cap="none" spc="0" baseline="0" dirty="0">
                <a:uFillTx/>
                <a:latin typeface="Verdana" pitchFamily="34"/>
              </a:rPr>
              <a:t> BECAS Y AYUDAS</a:t>
            </a:r>
            <a:endParaRPr lang="es-ES" sz="2000" b="0" i="0" u="none" strike="noStrike" kern="1200" cap="none" spc="0" baseline="0" dirty="0">
              <a:uFillTx/>
              <a:latin typeface="Arial" pitchFamily="34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16016" y="1289121"/>
            <a:ext cx="6911977" cy="56323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>
                <a:solidFill>
                  <a:srgbClr val="FFFFFF"/>
                </a:solidFill>
                <a:latin typeface="Arial" pitchFamily="34"/>
              </a:rPr>
              <a:t>VIII Programa de Becas Propio de la UCO dotado con 2,9 millones de euros.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Familia Numerosa o Discapacidad.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Matrícula de Honor o Premio Extraordinario de Bachillerato o Ciclo Formativo, Medalla de Olimpiada Matemática, Física o Química</a:t>
            </a:r>
            <a:r>
              <a:rPr lang="es-ES" sz="2400" b="0" i="0" u="none" strike="noStrike" kern="1200" cap="none" spc="0" dirty="0">
                <a:solidFill>
                  <a:srgbClr val="FFFFFF"/>
                </a:solidFill>
                <a:uFillTx/>
                <a:latin typeface="Arial" pitchFamily="34"/>
              </a:rPr>
              <a:t> u otras Olimpiadas acreditadas.</a:t>
            </a:r>
            <a:endParaRPr lang="es-ES" sz="24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Ayudas al estudio de administraciones, instituciones y empresas.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</a:rPr>
              <a:t> Pago a plazos. Puede elegir pagar la matrícula en un único plazo o fraccionarlo en 2 u 8 plazos.</a:t>
            </a:r>
          </a:p>
        </p:txBody>
      </p:sp>
    </p:spTree>
    <p:extLst>
      <p:ext uri="{BB962C8B-B14F-4D97-AF65-F5344CB8AC3E}">
        <p14:creationId xmlns:p14="http://schemas.microsoft.com/office/powerpoint/2010/main" val="3873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176964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3" y="1052510"/>
            <a:ext cx="6400800" cy="457200"/>
          </a:xfrm>
          <a:prstGeom prst="rect">
            <a:avLst/>
          </a:prstGeom>
          <a:solidFill>
            <a:srgbClr val="28525A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Antique Olive Compact" pitchFamily="34"/>
              </a:rPr>
              <a:t>PEvAU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Antique Olive Compact" pitchFamily="34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079991" y="1836377"/>
            <a:ext cx="6831623" cy="523220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algn="ctr" hangingPunct="0">
              <a:spcBef>
                <a:spcPts val="700"/>
              </a:spcBef>
              <a:buSzPct val="100000"/>
              <a:buFontTx/>
              <a:buChar char=" 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dirty="0">
                <a:solidFill>
                  <a:srgbClr val="000000"/>
                </a:solidFill>
                <a:latin typeface="Times New Roman" pitchFamily="18"/>
              </a:rPr>
              <a:t>Calificación de la Fase de Acceso - II</a:t>
            </a:r>
          </a:p>
        </p:txBody>
      </p:sp>
      <p:sp>
        <p:nvSpPr>
          <p:cNvPr id="6" name="Text Box 4"/>
          <p:cNvSpPr txBox="1"/>
          <p:nvPr/>
        </p:nvSpPr>
        <p:spPr>
          <a:xfrm>
            <a:off x="344366" y="2540071"/>
            <a:ext cx="8496303" cy="3783087"/>
          </a:xfrm>
          <a:prstGeom prst="rect">
            <a:avLst/>
          </a:prstGeom>
          <a:noFill/>
          <a:ln w="38103" cap="flat">
            <a:noFill/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lvl="0" algn="just" hangingPunct="0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uFillTx/>
                <a:latin typeface="Times New Roman" pitchFamily="18"/>
              </a:rPr>
              <a:t> </a:t>
            </a:r>
            <a:r>
              <a:rPr lang="es-ES" sz="1900" b="1" dirty="0">
                <a:latin typeface="Times New Roman" pitchFamily="18"/>
              </a:rPr>
              <a:t>* Se calcula ponderando un 40% la calificación obtenida en esta prueba y un   60% la calificación final de  los estudios que le han permitido presentarse a la </a:t>
            </a:r>
            <a:r>
              <a:rPr lang="es-ES" sz="1900" b="1" dirty="0" err="1">
                <a:latin typeface="Times New Roman" pitchFamily="18"/>
              </a:rPr>
              <a:t>PEvAU</a:t>
            </a:r>
            <a:r>
              <a:rPr lang="es-ES" sz="1900" b="1" i="1" dirty="0">
                <a:latin typeface="Times New Roman" pitchFamily="18"/>
              </a:rPr>
              <a:t>.</a:t>
            </a:r>
          </a:p>
          <a:p>
            <a:pPr lvl="0" algn="just" hangingPunct="0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1" i="0" u="none" strike="noStrike" kern="1200" cap="none" spc="0" baseline="0" dirty="0">
              <a:uFillTx/>
              <a:latin typeface="Times New Roman" pitchFamily="18"/>
            </a:endParaRPr>
          </a:p>
          <a:p>
            <a:pPr lvl="0" algn="just" hangingPunct="0">
              <a:spcBef>
                <a:spcPts val="5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uFillTx/>
                <a:latin typeface="Times New Roman" pitchFamily="18"/>
              </a:rPr>
              <a:t>  * </a:t>
            </a:r>
            <a:r>
              <a:rPr lang="es-ES" sz="1900" b="1" dirty="0">
                <a:latin typeface="Times New Roman" pitchFamily="18"/>
              </a:rPr>
              <a:t>Se entenderá que se reúnen los requisitos de acceso cuando la suma de esta ponderación sea </a:t>
            </a:r>
            <a:r>
              <a:rPr lang="es-ES" sz="1900" b="1" i="1" u="sng" dirty="0">
                <a:latin typeface="Times New Roman" pitchFamily="18"/>
              </a:rPr>
              <a:t>igual o superior a 5 puntos</a:t>
            </a:r>
            <a:r>
              <a:rPr lang="es-ES" sz="1900" b="1" i="1" dirty="0">
                <a:latin typeface="Times New Roman" pitchFamily="18"/>
              </a:rPr>
              <a:t>.</a:t>
            </a:r>
          </a:p>
          <a:p>
            <a:pPr lvl="0" algn="just" hangingPunct="0">
              <a:spcBef>
                <a:spcPts val="5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1" i="0" u="none" strike="noStrike" kern="1200" cap="none" spc="0" baseline="0" dirty="0">
              <a:uFillTx/>
              <a:latin typeface="Times New Roman" pitchFamily="18"/>
            </a:endParaRPr>
          </a:p>
          <a:p>
            <a:pPr lvl="0" algn="just" hangingPunct="0">
              <a:spcBef>
                <a:spcPts val="5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uFillTx/>
                <a:latin typeface="Times New Roman" pitchFamily="18"/>
              </a:rPr>
              <a:t>  * </a:t>
            </a:r>
            <a:r>
              <a:rPr lang="es-ES" sz="1900" b="1" u="sng" dirty="0">
                <a:latin typeface="Times New Roman" pitchFamily="18"/>
              </a:rPr>
              <a:t>La superación de la evaluación de bachillerato para el acceso a la Universidad      tendrá validez indefinida</a:t>
            </a:r>
            <a:r>
              <a:rPr lang="es-ES" sz="1900" b="1" i="0" u="none" strike="noStrike" kern="1200" cap="none" spc="0" baseline="0" dirty="0">
                <a:uFillTx/>
                <a:latin typeface="Times New Roman" pitchFamily="18"/>
              </a:rPr>
              <a:t>.</a:t>
            </a: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1" i="0" u="none" strike="noStrike" kern="1200" cap="none" spc="0" baseline="0" dirty="0">
              <a:uFillTx/>
              <a:latin typeface="Times New Roman" pitchFamily="18"/>
            </a:endParaRP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uFillTx/>
                <a:latin typeface="Times New Roman" pitchFamily="18"/>
              </a:rPr>
              <a:t>  </a:t>
            </a:r>
            <a:endParaRPr lang="es-ES" sz="1900" b="1" i="0" u="sng" strike="noStrike" kern="1200" cap="none" spc="0" baseline="0" dirty="0">
              <a:uFillTx/>
              <a:latin typeface="Times New Roman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09553"/>
            <a:ext cx="9180511" cy="72770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1500"/>
            <a:ext cx="9180511" cy="8001000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-290146" y="6418385"/>
            <a:ext cx="2910254" cy="24618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9554"/>
            <a:ext cx="9180511" cy="696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8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0063"/>
            <a:ext cx="9144000" cy="7858125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-1125415" y="3807069"/>
            <a:ext cx="1257300" cy="21101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4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6FE73F-F41C-44B6-AB7D-F0437FFA92F0}" type="slidenum">
              <a:t>82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Text Box 1025"/>
          <p:cNvSpPr txBox="1"/>
          <p:nvPr/>
        </p:nvSpPr>
        <p:spPr>
          <a:xfrm>
            <a:off x="1048214" y="4735289"/>
            <a:ext cx="7047571" cy="302621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20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/>
              </a:rPr>
              <a:t>OFICINA DE INFORMACIÓN AL ESTUDIANTE</a:t>
            </a:r>
          </a:p>
          <a:p>
            <a:pPr lvl="0" algn="ctr">
              <a:lnSpc>
                <a:spcPct val="20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100" dirty="0">
                <a:solidFill>
                  <a:schemeClr val="bg1"/>
                </a:solidFill>
                <a:latin typeface="Verdana" pitchFamily="34"/>
              </a:rPr>
              <a:t>E-mail: informacion@uco.es</a:t>
            </a:r>
          </a:p>
          <a:p>
            <a:pPr lvl="0" algn="ctr">
              <a:lnSpc>
                <a:spcPct val="20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100" u="sng" dirty="0">
                <a:solidFill>
                  <a:schemeClr val="bg1"/>
                </a:solidFill>
                <a:latin typeface="Verdana" pitchFamily="34"/>
              </a:rPr>
              <a:t>http://www.uco.es/pie/</a:t>
            </a:r>
          </a:p>
          <a:p>
            <a:pPr lvl="0" algn="ctr">
              <a:lnSpc>
                <a:spcPct val="20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100" dirty="0">
                <a:solidFill>
                  <a:srgbClr val="FFFFFF"/>
                </a:solidFill>
                <a:latin typeface="Verdana" pitchFamily="34"/>
              </a:rPr>
              <a:t>957 212 403		 957 212 404	 957 212 407 	957 212 408</a:t>
            </a:r>
          </a:p>
          <a:p>
            <a:pPr lvl="0">
              <a:lnSpc>
                <a:spcPct val="20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_tradnl" sz="1100" dirty="0">
                <a:solidFill>
                  <a:srgbClr val="FFFFFF"/>
                </a:solidFill>
                <a:latin typeface="Verdana" pitchFamily="34"/>
              </a:rPr>
              <a:t>		</a:t>
            </a:r>
            <a:r>
              <a:rPr lang="es-ES" sz="1100" dirty="0">
                <a:solidFill>
                  <a:srgbClr val="FFFFFF"/>
                </a:solidFill>
                <a:latin typeface="Verdana" pitchFamily="34"/>
              </a:rPr>
              <a:t>Avenida de Los Mozárabes, 19 (local)</a:t>
            </a:r>
          </a:p>
          <a:p>
            <a:pPr algn="ctr">
              <a:lnSpc>
                <a:spcPct val="20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100" dirty="0">
              <a:solidFill>
                <a:srgbClr val="FFFFFF"/>
              </a:solidFill>
              <a:latin typeface="Verdana" pitchFamily="34"/>
            </a:endParaRPr>
          </a:p>
          <a:p>
            <a:pPr algn="ctr">
              <a:lnSpc>
                <a:spcPct val="20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100" dirty="0">
              <a:solidFill>
                <a:srgbClr val="FFFFFF"/>
              </a:solidFill>
              <a:latin typeface="Verdana" pitchFamily="34"/>
            </a:endParaRPr>
          </a:p>
          <a:p>
            <a:pPr lvl="0" algn="ctr">
              <a:lnSpc>
                <a:spcPct val="20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100" dirty="0">
              <a:solidFill>
                <a:srgbClr val="FFFFFF"/>
              </a:solidFill>
              <a:latin typeface="Verdana" pitchFamily="34"/>
            </a:endParaRPr>
          </a:p>
        </p:txBody>
      </p:sp>
      <p:sp>
        <p:nvSpPr>
          <p:cNvPr id="4" name="Text Box 1026"/>
          <p:cNvSpPr txBox="1"/>
          <p:nvPr/>
        </p:nvSpPr>
        <p:spPr>
          <a:xfrm>
            <a:off x="4425952" y="-26983"/>
            <a:ext cx="4787898" cy="1219196"/>
          </a:xfrm>
          <a:prstGeom prst="rect">
            <a:avLst/>
          </a:prstGeom>
          <a:solidFill>
            <a:srgbClr val="000066"/>
          </a:solidFill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457200" marR="0" lvl="1" indent="0" algn="l" defTabSz="914400" rtl="0" fontAlgn="auto" hangingPunct="1">
              <a:lnSpc>
                <a:spcPct val="20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660066"/>
              </a:solidFill>
              <a:uFillTx/>
              <a:latin typeface="Arial" pitchFamily="34"/>
            </a:endParaRPr>
          </a:p>
          <a:p>
            <a:pPr marL="457200" marR="0" lvl="1" indent="0" algn="l" defTabSz="914400" rtl="0" fontAlgn="auto" hangingPunct="1">
              <a:lnSpc>
                <a:spcPct val="20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660066"/>
              </a:solidFill>
              <a:uFillTx/>
              <a:latin typeface="Arial" pitchFamily="34"/>
            </a:endParaRPr>
          </a:p>
        </p:txBody>
      </p:sp>
      <p:pic>
        <p:nvPicPr>
          <p:cNvPr id="5" name="Picture 1028" descr="Logo UC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3442" y="274640"/>
            <a:ext cx="4176714" cy="2784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n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-32787"/>
            <a:ext cx="9213851" cy="45945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108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 txBox="1"/>
          <p:nvPr/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64A9D2-7AB2-48FD-82C3-D04FFBEA25AE}" type="slidenum">
              <a:t>83</a:t>
            </a:fld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298940" y="1070920"/>
            <a:ext cx="8546119" cy="4423718"/>
          </a:xfrm>
          <a:prstGeom prst="rect">
            <a:avLst/>
          </a:prstGeom>
          <a:gradFill>
            <a:gsLst>
              <a:gs pos="0">
                <a:srgbClr val="4A7F8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3" cap="flat">
            <a:solidFill>
              <a:srgbClr val="D28521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ctr">
              <a:spcBef>
                <a:spcPts val="700"/>
              </a:spcBef>
            </a:pPr>
            <a:endParaRPr lang="es-ES" sz="2000" dirty="0">
              <a:solidFill>
                <a:srgbClr val="FFFFFF"/>
              </a:solidFill>
              <a:latin typeface="Verdana" pitchFamily="34"/>
            </a:endParaRPr>
          </a:p>
          <a:p>
            <a:pPr lvl="0" algn="ctr"/>
            <a:r>
              <a:rPr lang="es-ES" sz="2000" dirty="0">
                <a:solidFill>
                  <a:srgbClr val="FFFFFF"/>
                </a:solidFill>
                <a:latin typeface="Verdana" pitchFamily="34"/>
              </a:rPr>
              <a:t>Oficina de Información al Estudiante</a:t>
            </a:r>
          </a:p>
          <a:p>
            <a:pPr lvl="0">
              <a:spcBef>
                <a:spcPts val="700"/>
              </a:spcBef>
            </a:pPr>
            <a:endParaRPr lang="es-ES" sz="2000" dirty="0">
              <a:solidFill>
                <a:srgbClr val="FFFFFF"/>
              </a:solidFill>
              <a:latin typeface="Verdana" pitchFamily="34"/>
            </a:endParaRPr>
          </a:p>
          <a:p>
            <a:pPr lvl="0">
              <a:spcBef>
                <a:spcPts val="600"/>
              </a:spcBef>
            </a:pPr>
            <a:r>
              <a:rPr lang="es-ES" sz="1600" dirty="0">
                <a:solidFill>
                  <a:srgbClr val="28525A"/>
                </a:solidFill>
                <a:latin typeface="Verdana" pitchFamily="34"/>
              </a:rPr>
              <a:t>E-mail: </a:t>
            </a:r>
            <a:r>
              <a:rPr lang="es-ES" sz="1600" b="1" dirty="0">
                <a:solidFill>
                  <a:srgbClr val="28525A"/>
                </a:solidFill>
                <a:latin typeface="Verdana" pitchFamily="34"/>
                <a:hlinkClick r:id="rId3"/>
              </a:rPr>
              <a:t>informacion@uco.es</a:t>
            </a:r>
            <a:endParaRPr lang="es-ES" sz="1600" b="1" dirty="0">
              <a:solidFill>
                <a:srgbClr val="28525A"/>
              </a:solidFill>
              <a:latin typeface="Verdana" pitchFamily="34"/>
            </a:endParaRPr>
          </a:p>
          <a:p>
            <a:pPr lvl="0">
              <a:spcBef>
                <a:spcPts val="500"/>
              </a:spcBef>
            </a:pPr>
            <a:r>
              <a:rPr lang="es-ES" sz="1400" dirty="0">
                <a:solidFill>
                  <a:srgbClr val="28525A"/>
                </a:solidFill>
                <a:latin typeface="Verdana" pitchFamily="34"/>
              </a:rPr>
              <a:t>TWITTER: </a:t>
            </a:r>
            <a:r>
              <a:rPr lang="es-ES" sz="1400" b="1" dirty="0">
                <a:solidFill>
                  <a:srgbClr val="28525A"/>
                </a:solidFill>
                <a:latin typeface="Verdana" pitchFamily="34"/>
                <a:hlinkClick r:id="rId4"/>
              </a:rPr>
              <a:t>https://twitter.com/vestudiantesUCO</a:t>
            </a:r>
            <a:endParaRPr lang="es-ES" sz="1400" dirty="0">
              <a:solidFill>
                <a:srgbClr val="28525A"/>
              </a:solidFill>
              <a:latin typeface="Verdana" pitchFamily="34"/>
            </a:endParaRPr>
          </a:p>
          <a:p>
            <a:pPr lvl="0">
              <a:spcBef>
                <a:spcPts val="500"/>
              </a:spcBef>
            </a:pPr>
            <a:r>
              <a:rPr lang="es-ES" sz="1400" dirty="0">
                <a:solidFill>
                  <a:srgbClr val="28525A"/>
                </a:solidFill>
                <a:latin typeface="Verdana" pitchFamily="34"/>
              </a:rPr>
              <a:t>FACEBOOK: </a:t>
            </a:r>
            <a:r>
              <a:rPr lang="es-ES" sz="1400" b="1" dirty="0">
                <a:solidFill>
                  <a:srgbClr val="28525A"/>
                </a:solidFill>
                <a:latin typeface="Verdana" pitchFamily="34"/>
                <a:hlinkClick r:id="rId5"/>
              </a:rPr>
              <a:t>https://www.facebook.com/vestudiantesUCO</a:t>
            </a:r>
            <a:endParaRPr lang="es-ES" sz="1400" dirty="0">
              <a:solidFill>
                <a:srgbClr val="28525A"/>
              </a:solidFill>
              <a:latin typeface="Verdana" pitchFamily="34"/>
            </a:endParaRPr>
          </a:p>
          <a:p>
            <a:pPr lvl="0">
              <a:spcBef>
                <a:spcPts val="600"/>
              </a:spcBef>
            </a:pPr>
            <a:r>
              <a:rPr lang="es-ES" sz="1600" dirty="0">
                <a:solidFill>
                  <a:srgbClr val="28525A"/>
                </a:solidFill>
                <a:latin typeface="Verdana" pitchFamily="34"/>
              </a:rPr>
              <a:t>Portal de información al estudiante: </a:t>
            </a:r>
            <a:r>
              <a:rPr lang="es-ES" sz="1600" b="1" dirty="0">
                <a:solidFill>
                  <a:srgbClr val="28525A"/>
                </a:solidFill>
                <a:latin typeface="Verdana" pitchFamily="34"/>
                <a:hlinkClick r:id="rId6"/>
              </a:rPr>
              <a:t>http://www.uco.es/pie/</a:t>
            </a:r>
            <a:endParaRPr lang="es-ES" sz="1600" b="1" dirty="0">
              <a:solidFill>
                <a:srgbClr val="28525A"/>
              </a:solidFill>
              <a:latin typeface="Verdan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74133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/>
          <p:nvPr/>
        </p:nvSpPr>
        <p:spPr>
          <a:xfrm>
            <a:off x="778119" y="1873052"/>
            <a:ext cx="7622931" cy="1682512"/>
          </a:xfrm>
          <a:prstGeom prst="rect">
            <a:avLst/>
          </a:prstGeom>
          <a:noFill/>
          <a:ln w="38103" cap="flat">
            <a:noFill/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342900" lvl="0" indent="-342900" algn="just" hangingPunct="0">
              <a:spcBef>
                <a:spcPts val="50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dirty="0">
                <a:latin typeface="Times New Roman" pitchFamily="18"/>
              </a:rPr>
              <a:t>Es una prueba de carácter voluntario que permite mejorar la calificación alcanzada en la Fase de Acceso. </a:t>
            </a:r>
          </a:p>
          <a:p>
            <a:pPr marL="342900" lvl="0" indent="-342900" algn="just" hangingPunct="0">
              <a:spcBef>
                <a:spcPts val="50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dirty="0">
                <a:latin typeface="Times New Roman" pitchFamily="18"/>
              </a:rPr>
              <a:t>El alumno se presentará a un máximo de cuatro materias de 2º curso de bachillerato, elegidas libremente por él:</a:t>
            </a: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uFillTx/>
                <a:latin typeface="Times New Roman" pitchFamily="18"/>
              </a:rPr>
              <a:t>  </a:t>
            </a:r>
            <a:endParaRPr lang="es-ES" sz="1900" b="1" i="0" u="sng" strike="noStrike" kern="1200" cap="none" spc="0" baseline="0" dirty="0">
              <a:uFillTx/>
              <a:latin typeface="Times New Roman" pitchFamily="18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19909" y="3360223"/>
            <a:ext cx="3780694" cy="23391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lvl="0" indent="-285750" hangingPunct="0">
              <a:spcBef>
                <a:spcPts val="300"/>
              </a:spcBef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dirty="0">
                <a:latin typeface="Times New Roman" pitchFamily="18"/>
              </a:rPr>
              <a:t>Artes Escénicas</a:t>
            </a:r>
          </a:p>
          <a:p>
            <a:pPr marL="285750" lvl="0" indent="-285750" hangingPunct="0">
              <a:spcBef>
                <a:spcPts val="300"/>
              </a:spcBef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dirty="0">
                <a:latin typeface="Times New Roman" pitchFamily="18"/>
              </a:rPr>
              <a:t>Biología</a:t>
            </a:r>
          </a:p>
          <a:p>
            <a:pPr marL="285750" lvl="0" indent="-285750" hangingPunct="0">
              <a:spcBef>
                <a:spcPts val="300"/>
              </a:spcBef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kern="0" dirty="0">
                <a:latin typeface="Times New Roman" pitchFamily="18"/>
              </a:rPr>
              <a:t>Cultura Audiovisual II</a:t>
            </a:r>
          </a:p>
          <a:p>
            <a:pPr marL="285750" lvl="0" indent="-285750" hangingPunct="0">
              <a:spcBef>
                <a:spcPts val="300"/>
              </a:spcBef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dirty="0">
                <a:latin typeface="Times New Roman" pitchFamily="18"/>
              </a:rPr>
              <a:t>Dibujo Técnico II</a:t>
            </a:r>
          </a:p>
          <a:p>
            <a:pPr marL="285750" lvl="0" indent="-285750" hangingPunct="0">
              <a:spcBef>
                <a:spcPts val="300"/>
              </a:spcBef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kern="0" dirty="0">
                <a:latin typeface="Times New Roman" pitchFamily="18"/>
              </a:rPr>
              <a:t>Diseño</a:t>
            </a:r>
          </a:p>
          <a:p>
            <a:pPr marL="285750" lvl="0" indent="-285750" hangingPunct="0">
              <a:spcBef>
                <a:spcPts val="300"/>
              </a:spcBef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dirty="0">
                <a:latin typeface="Times New Roman" pitchFamily="18"/>
              </a:rPr>
              <a:t>Economía de la Empresa</a:t>
            </a:r>
          </a:p>
          <a:p>
            <a:pPr marL="285750" lvl="0" indent="-285750" hangingPunct="0">
              <a:spcBef>
                <a:spcPts val="300"/>
              </a:spcBef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kern="0" dirty="0">
                <a:latin typeface="Times New Roman" pitchFamily="18"/>
              </a:rPr>
              <a:t>Física</a:t>
            </a:r>
          </a:p>
          <a:p>
            <a:pPr marL="285750" lvl="0" indent="-285750" hangingPunct="0">
              <a:spcBef>
                <a:spcPts val="300"/>
              </a:spcBef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dirty="0">
                <a:solidFill>
                  <a:schemeClr val="bg1"/>
                </a:solidFill>
                <a:latin typeface="Times New Roman" pitchFamily="18"/>
              </a:rPr>
              <a:t>Fundamentos del Arte II</a:t>
            </a:r>
          </a:p>
          <a:p>
            <a:pPr marL="285750" lvl="0" indent="-285750" hangingPunct="0">
              <a:spcBef>
                <a:spcPts val="300"/>
              </a:spcBef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kern="0" dirty="0">
                <a:latin typeface="Times New Roman" pitchFamily="18"/>
              </a:rPr>
              <a:t>Geografía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659930" y="3360223"/>
            <a:ext cx="4431319" cy="2339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>
                <a:uFillTx/>
                <a:latin typeface="Times New Roman" pitchFamily="18"/>
              </a:rPr>
              <a:t>Geología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>
                <a:uFillTx/>
                <a:latin typeface="Times New Roman" pitchFamily="18"/>
              </a:rPr>
              <a:t>Griego II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>
                <a:uFillTx/>
                <a:latin typeface="Times New Roman" pitchFamily="18"/>
              </a:rPr>
              <a:t>Historia de la Filosofía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>
                <a:uFillTx/>
                <a:latin typeface="Times New Roman" pitchFamily="18"/>
              </a:rPr>
              <a:t>Historia del Arte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>
                <a:solidFill>
                  <a:schemeClr val="bg1"/>
                </a:solidFill>
                <a:uFillTx/>
                <a:latin typeface="Times New Roman" pitchFamily="18"/>
              </a:rPr>
              <a:t>Latín II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>
                <a:solidFill>
                  <a:schemeClr val="bg1"/>
                </a:solidFill>
                <a:uFillTx/>
                <a:latin typeface="Times New Roman" pitchFamily="18"/>
              </a:rPr>
              <a:t>Matemáticas II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>
                <a:solidFill>
                  <a:schemeClr val="bg1"/>
                </a:solidFill>
                <a:uFillTx/>
                <a:latin typeface="Times New Roman" pitchFamily="18"/>
              </a:rPr>
              <a:t>Matemáticas aplicadas a las Ciencias Sociales II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>
                <a:uFillTx/>
                <a:latin typeface="Times New Roman" pitchFamily="18"/>
              </a:rPr>
              <a:t>Química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>
                <a:uFillTx/>
                <a:latin typeface="Times New Roman" pitchFamily="18"/>
              </a:rPr>
              <a:t>Segunda Lengua Extranjera</a:t>
            </a:r>
          </a:p>
        </p:txBody>
      </p:sp>
      <p:sp>
        <p:nvSpPr>
          <p:cNvPr id="9" name="Text Box 4"/>
          <p:cNvSpPr txBox="1"/>
          <p:nvPr/>
        </p:nvSpPr>
        <p:spPr>
          <a:xfrm>
            <a:off x="2608751" y="1060959"/>
            <a:ext cx="4319589" cy="523878"/>
          </a:xfrm>
          <a:prstGeom prst="rect">
            <a:avLst/>
          </a:prstGeom>
          <a:solidFill>
            <a:srgbClr val="FFFFFF"/>
          </a:solidFill>
          <a:ln w="38103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 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</a:rPr>
              <a:t>Prueba de Admisión</a:t>
            </a:r>
          </a:p>
        </p:txBody>
      </p:sp>
      <p:sp>
        <p:nvSpPr>
          <p:cNvPr id="10" name="Flecha derecha 9"/>
          <p:cNvSpPr/>
          <p:nvPr/>
        </p:nvSpPr>
        <p:spPr>
          <a:xfrm flipV="1">
            <a:off x="4161868" y="5487898"/>
            <a:ext cx="606675" cy="93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26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iseño predetermin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14325</TotalTime>
  <Words>2227</Words>
  <Application>Microsoft Office PowerPoint</Application>
  <PresentationFormat>Presentación en pantalla (4:3)</PresentationFormat>
  <Paragraphs>352</Paragraphs>
  <Slides>83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83</vt:i4>
      </vt:variant>
    </vt:vector>
  </HeadingPairs>
  <TitlesOfParts>
    <vt:vector size="99" baseType="lpstr">
      <vt:lpstr>Antique Olive Compact</vt:lpstr>
      <vt:lpstr>-apple-system</vt:lpstr>
      <vt:lpstr>Arial</vt:lpstr>
      <vt:lpstr>Calibri</vt:lpstr>
      <vt:lpstr>Calibri Light</vt:lpstr>
      <vt:lpstr>Courier New</vt:lpstr>
      <vt:lpstr>Garamond</vt:lpstr>
      <vt:lpstr>Gill Sans MT</vt:lpstr>
      <vt:lpstr>Palatino</vt:lpstr>
      <vt:lpstr>Symbol</vt:lpstr>
      <vt:lpstr>Tahoma</vt:lpstr>
      <vt:lpstr>Times New Roman</vt:lpstr>
      <vt:lpstr>Verdana</vt:lpstr>
      <vt:lpstr>1_Diseño predeterminado</vt:lpstr>
      <vt:lpstr>Parcel</vt:lpstr>
      <vt:lpstr>Document</vt:lpstr>
      <vt:lpstr>Presentación de PowerPoint</vt:lpstr>
      <vt:lpstr>ACCESO Y ADMISIÓN A LA UNIVERSIDAD DE CÓRDOBA. Cupo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Rectorado</dc:creator>
  <cp:lastModifiedBy>Faustino Rider Porras</cp:lastModifiedBy>
  <cp:revision>907</cp:revision>
  <cp:lastPrinted>2010-01-14T12:12:13Z</cp:lastPrinted>
  <dcterms:created xsi:type="dcterms:W3CDTF">2008-11-27T10:04:48Z</dcterms:created>
  <dcterms:modified xsi:type="dcterms:W3CDTF">2022-01-30T19:40:26Z</dcterms:modified>
</cp:coreProperties>
</file>